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37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11/2/22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11/2/22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11/2/22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3D85-EA53-C64D-9F58-D480DD0798FE}"/>
              </a:ext>
            </a:extLst>
          </p:cNvPr>
          <p:cNvSpPr>
            <a:spLocks noGrp="1"/>
          </p:cNvSpPr>
          <p:nvPr>
            <p:ph type="ctrTitle"/>
          </p:nvPr>
        </p:nvSpPr>
        <p:spPr/>
        <p:txBody>
          <a:bodyPr/>
          <a:lstStyle/>
          <a:p>
            <a:r>
              <a:rPr lang="en-US" sz="8000" cap="none" dirty="0" err="1">
                <a:latin typeface="Times New Roman" panose="02020603050405020304" pitchFamily="18" charset="0"/>
                <a:cs typeface="Times New Roman" panose="02020603050405020304" pitchFamily="18" charset="0"/>
              </a:rPr>
              <a:t>ʔixp̓aʔomas</a:t>
            </a:r>
            <a:r>
              <a:rPr lang="en-US" sz="8000" cap="none" dirty="0">
                <a:latin typeface="Times New Roman" panose="02020603050405020304" pitchFamily="18" charset="0"/>
                <a:cs typeface="Times New Roman" panose="02020603050405020304" pitchFamily="18" charset="0"/>
              </a:rPr>
              <a:t>, </a:t>
            </a:r>
            <a:r>
              <a:rPr lang="en-US" sz="8000" cap="none" dirty="0" err="1">
                <a:latin typeface="Times New Roman" panose="02020603050405020304" pitchFamily="18" charset="0"/>
                <a:cs typeface="Times New Roman" panose="02020603050405020304" pitchFamily="18" charset="0"/>
              </a:rPr>
              <a:t>λiλos</a:t>
            </a:r>
            <a:r>
              <a:rPr lang="en-US" sz="8000" cap="none" dirty="0">
                <a:latin typeface="Times New Roman" panose="02020603050405020304" pitchFamily="18" charset="0"/>
                <a:cs typeface="Times New Roman" panose="02020603050405020304" pitchFamily="18" charset="0"/>
              </a:rPr>
              <a:t> </a:t>
            </a:r>
            <a:r>
              <a:rPr lang="en-US" sz="8000" cap="none" dirty="0" err="1">
                <a:latin typeface="Times New Roman" panose="02020603050405020304" pitchFamily="18" charset="0"/>
                <a:cs typeface="Times New Roman" panose="02020603050405020304" pitchFamily="18" charset="0"/>
              </a:rPr>
              <a:t>Pət̓e</a:t>
            </a:r>
            <a:endParaRPr lang="en-US" sz="8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09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AFB636-825F-EB44-80C9-C7A0011E8C07}"/>
              </a:ext>
            </a:extLst>
          </p:cNvPr>
          <p:cNvSpPr>
            <a:spLocks noGrp="1"/>
          </p:cNvSpPr>
          <p:nvPr>
            <p:ph type="body" idx="1"/>
          </p:nvPr>
        </p:nvSpPr>
        <p:spPr>
          <a:xfrm>
            <a:off x="1569720" y="5174638"/>
            <a:ext cx="9052560" cy="1066800"/>
          </a:xfrm>
        </p:spPr>
        <p:txBody>
          <a:bodyPr>
            <a:normAutofit/>
          </a:bodyPr>
          <a:lstStyle/>
          <a:p>
            <a:pPr algn="ctr"/>
            <a:r>
              <a:rPr lang="en-CA" sz="6600" dirty="0" err="1">
                <a:latin typeface="Calibri" panose="020F0502020204030204" pitchFamily="34" charset="0"/>
                <a:cs typeface="Calibri" panose="020F0502020204030204" pitchFamily="34" charset="0"/>
              </a:rPr>
              <a:t>puyas</a:t>
            </a:r>
            <a:r>
              <a:rPr lang="en-CA" sz="4400" dirty="0">
                <a:latin typeface="Calibri" panose="020F0502020204030204" pitchFamily="34" charset="0"/>
                <a:cs typeface="Calibri" panose="020F0502020204030204" pitchFamily="34" charset="0"/>
              </a:rPr>
              <a:t> </a:t>
            </a:r>
            <a:endParaRPr lang="en-US" sz="4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55A0858-824F-1342-8996-0DD061C3386F}"/>
              </a:ext>
            </a:extLst>
          </p:cNvPr>
          <p:cNvPicPr>
            <a:picLocks noChangeAspect="1"/>
          </p:cNvPicPr>
          <p:nvPr/>
        </p:nvPicPr>
        <p:blipFill rotWithShape="1">
          <a:blip r:embed="rId2">
            <a:extLst>
              <a:ext uri="{28A0092B-C50C-407E-A947-70E740481C1C}">
                <a14:useLocalDpi xmlns:a14="http://schemas.microsoft.com/office/drawing/2010/main" val="0"/>
              </a:ext>
            </a:extLst>
          </a:blip>
          <a:srcRect r="44176"/>
          <a:stretch/>
        </p:blipFill>
        <p:spPr>
          <a:xfrm>
            <a:off x="404322" y="398387"/>
            <a:ext cx="2978959" cy="4002258"/>
          </a:xfrm>
          <a:prstGeom prst="rect">
            <a:avLst/>
          </a:prstGeom>
        </p:spPr>
      </p:pic>
      <p:sp>
        <p:nvSpPr>
          <p:cNvPr id="6" name="TextBox 5">
            <a:extLst>
              <a:ext uri="{FF2B5EF4-FFF2-40B4-BE49-F238E27FC236}">
                <a16:creationId xmlns:a16="http://schemas.microsoft.com/office/drawing/2014/main" id="{0A864890-AE2F-6748-BAA7-C83EF752FCF2}"/>
              </a:ext>
            </a:extLst>
          </p:cNvPr>
          <p:cNvSpPr txBox="1"/>
          <p:nvPr/>
        </p:nvSpPr>
        <p:spPr>
          <a:xfrm>
            <a:off x="6964407" y="922189"/>
            <a:ext cx="4338536" cy="2954655"/>
          </a:xfrm>
          <a:prstGeom prst="rect">
            <a:avLst/>
          </a:prstGeom>
          <a:noFill/>
        </p:spPr>
        <p:txBody>
          <a:bodyPr wrap="square" rtlCol="0">
            <a:spAutoFit/>
          </a:bodyPr>
          <a:lstStyle/>
          <a:p>
            <a:r>
              <a:rPr lang="en-CA" sz="2400" dirty="0" err="1">
                <a:latin typeface="Calibri" panose="020F0502020204030204" pitchFamily="34" charset="0"/>
                <a:cs typeface="Calibri" panose="020F0502020204030204" pitchFamily="34" charset="0"/>
              </a:rPr>
              <a:t>puyas</a:t>
            </a:r>
            <a:r>
              <a:rPr lang="en-CA" sz="2400" dirty="0">
                <a:latin typeface="Calibri" panose="020F0502020204030204" pitchFamily="34" charset="0"/>
                <a:cs typeface="Calibri" panose="020F0502020204030204" pitchFamily="34" charset="0"/>
              </a:rPr>
              <a:t> – Labrador tea – Drink small amount to start.  Used as a relaxant, for its laxative effect and to help treat arthritis.   Harvest only when the leaves are orange inside.  If silvery do not pick.  Harvest most of the year.</a:t>
            </a:r>
          </a:p>
          <a:p>
            <a:endParaRPr lang="en-US" dirty="0"/>
          </a:p>
        </p:txBody>
      </p:sp>
      <p:pic>
        <p:nvPicPr>
          <p:cNvPr id="4" name="Picture 3">
            <a:extLst>
              <a:ext uri="{FF2B5EF4-FFF2-40B4-BE49-F238E27FC236}">
                <a16:creationId xmlns:a16="http://schemas.microsoft.com/office/drawing/2014/main" id="{A340616E-B8FB-4BDA-8F0D-A2A99B8E8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72715" y="898669"/>
            <a:ext cx="4002258" cy="3001694"/>
          </a:xfrm>
          <a:prstGeom prst="rect">
            <a:avLst/>
          </a:prstGeom>
        </p:spPr>
      </p:pic>
    </p:spTree>
    <p:extLst>
      <p:ext uri="{BB962C8B-B14F-4D97-AF65-F5344CB8AC3E}">
        <p14:creationId xmlns:p14="http://schemas.microsoft.com/office/powerpoint/2010/main" val="264109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C72CF9-0ECC-5747-80A3-117F0D90D1ED}"/>
              </a:ext>
            </a:extLst>
          </p:cNvPr>
          <p:cNvSpPr>
            <a:spLocks noGrp="1"/>
          </p:cNvSpPr>
          <p:nvPr>
            <p:ph type="body" idx="1"/>
          </p:nvPr>
        </p:nvSpPr>
        <p:spPr>
          <a:xfrm>
            <a:off x="1682298" y="5041077"/>
            <a:ext cx="9052560" cy="1066800"/>
          </a:xfrm>
        </p:spPr>
        <p:txBody>
          <a:bodyPr>
            <a:normAutofit/>
          </a:bodyPr>
          <a:lstStyle/>
          <a:p>
            <a:pPr algn="ctr"/>
            <a:r>
              <a:rPr lang="en-CA" sz="6600" dirty="0" err="1">
                <a:latin typeface="Calibri" panose="020F0502020204030204" pitchFamily="34" charset="0"/>
                <a:cs typeface="Calibri" panose="020F0502020204030204" pitchFamily="34" charset="0"/>
              </a:rPr>
              <a:t>Dᶻəndᶻənxƛəm</a:t>
            </a:r>
            <a:endParaRPr lang="en-US" sz="6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91261B5-A832-094D-B0A3-40D20594193A}"/>
              </a:ext>
            </a:extLst>
          </p:cNvPr>
          <p:cNvSpPr txBox="1"/>
          <p:nvPr/>
        </p:nvSpPr>
        <p:spPr>
          <a:xfrm>
            <a:off x="6449439" y="642026"/>
            <a:ext cx="4980562" cy="3416320"/>
          </a:xfrm>
          <a:prstGeom prst="rect">
            <a:avLst/>
          </a:prstGeom>
          <a:noFill/>
        </p:spPr>
        <p:txBody>
          <a:bodyPr wrap="square" rtlCol="0">
            <a:spAutoFit/>
          </a:bodyPr>
          <a:lstStyle/>
          <a:p>
            <a:r>
              <a:rPr lang="en-CA" sz="2400" dirty="0" err="1">
                <a:latin typeface="Calibri" panose="020F0502020204030204" pitchFamily="34" charset="0"/>
                <a:cs typeface="Calibri" panose="020F0502020204030204" pitchFamily="34" charset="0"/>
              </a:rPr>
              <a:t>Dᶻəndᶻənxƛəm</a:t>
            </a:r>
            <a:r>
              <a:rPr lang="en-CA" sz="2400" dirty="0">
                <a:latin typeface="Calibri" panose="020F0502020204030204" pitchFamily="34" charset="0"/>
                <a:cs typeface="Calibri" panose="020F0502020204030204" pitchFamily="34" charset="0"/>
              </a:rPr>
              <a:t> – Stinging Nettle - Excellent source of vitamins.  The leaves are dried and steeped into tea.  It is used for arthritis</a:t>
            </a:r>
            <a:r>
              <a:rPr lang="x-none" sz="2400" dirty="0">
                <a:latin typeface="Calibri" panose="020F0502020204030204" pitchFamily="34" charset="0"/>
                <a:cs typeface="Calibri" panose="020F0502020204030204" pitchFamily="34" charset="0"/>
              </a:rPr>
              <a:t> and also good for asthma and as a blood purifier.  It is also good for bronchitis, mixed with the q̓əx</a:t>
            </a:r>
            <a:r>
              <a:rPr lang="en-CA" sz="2400" dirty="0">
                <a:latin typeface="Calibri" panose="020F0502020204030204" pitchFamily="34" charset="0"/>
                <a:cs typeface="Calibri" panose="020F0502020204030204" pitchFamily="34" charset="0"/>
              </a:rPr>
              <a:t>̌</a:t>
            </a:r>
            <a:r>
              <a:rPr lang="x-none" sz="2400" dirty="0">
                <a:latin typeface="Calibri" panose="020F0502020204030204" pitchFamily="34" charset="0"/>
                <a:cs typeface="Calibri" panose="020F0502020204030204" pitchFamily="34" charset="0"/>
              </a:rPr>
              <a:t>əmin.  Harvest the new shoots as they have stronger medicinal value.  Harvest from April to June.</a:t>
            </a:r>
            <a:endParaRPr lang="en-CA" sz="24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B358B08-D37C-9445-BCEE-D4C023A6E422}"/>
              </a:ext>
            </a:extLst>
          </p:cNvPr>
          <p:cNvPicPr>
            <a:picLocks noChangeAspect="1"/>
          </p:cNvPicPr>
          <p:nvPr/>
        </p:nvPicPr>
        <p:blipFill>
          <a:blip r:embed="rId2"/>
          <a:stretch>
            <a:fillRect/>
          </a:stretch>
        </p:blipFill>
        <p:spPr>
          <a:xfrm>
            <a:off x="691245" y="642026"/>
            <a:ext cx="5404755" cy="3599566"/>
          </a:xfrm>
          <a:prstGeom prst="rect">
            <a:avLst/>
          </a:prstGeom>
        </p:spPr>
      </p:pic>
    </p:spTree>
    <p:extLst>
      <p:ext uri="{BB962C8B-B14F-4D97-AF65-F5344CB8AC3E}">
        <p14:creationId xmlns:p14="http://schemas.microsoft.com/office/powerpoint/2010/main" val="12825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55942B-2D12-BC44-AEC8-9EBCD0ACADD3}"/>
              </a:ext>
            </a:extLst>
          </p:cNvPr>
          <p:cNvSpPr>
            <a:spLocks noGrp="1"/>
          </p:cNvSpPr>
          <p:nvPr>
            <p:ph type="body" idx="1"/>
          </p:nvPr>
        </p:nvSpPr>
        <p:spPr>
          <a:xfrm>
            <a:off x="1569720" y="5287343"/>
            <a:ext cx="9052560" cy="1066800"/>
          </a:xfrm>
        </p:spPr>
        <p:txBody>
          <a:bodyPr>
            <a:normAutofit/>
          </a:bodyPr>
          <a:lstStyle/>
          <a:p>
            <a:pPr algn="ctr"/>
            <a:r>
              <a:rPr lang="x-none" sz="6600" dirty="0">
                <a:latin typeface="Calibri" panose="020F0502020204030204" pitchFamily="34" charset="0"/>
                <a:cs typeface="Calibri" panose="020F0502020204030204" pitchFamily="34" charset="0"/>
              </a:rPr>
              <a:t>ƛaxʷsuli </a:t>
            </a:r>
            <a:r>
              <a:rPr lang="en-CA" sz="6600" dirty="0">
                <a:latin typeface="Calibri" panose="020F0502020204030204" pitchFamily="34" charset="0"/>
                <a:cs typeface="Calibri" panose="020F0502020204030204" pitchFamily="34" charset="0"/>
              </a:rPr>
              <a:t>(L) -</a:t>
            </a:r>
            <a:r>
              <a:rPr lang="en-CA" sz="6600" dirty="0" err="1">
                <a:latin typeface="Calibri" panose="020F0502020204030204" pitchFamily="34" charset="0"/>
                <a:cs typeface="Calibri" panose="020F0502020204030204" pitchFamily="34" charset="0"/>
              </a:rPr>
              <a:t>ʔixʷmi</a:t>
            </a:r>
            <a:r>
              <a:rPr lang="en-CA" sz="6600" dirty="0">
                <a:latin typeface="Calibri" panose="020F0502020204030204" pitchFamily="34" charset="0"/>
                <a:cs typeface="Calibri" panose="020F0502020204030204" pitchFamily="34" charset="0"/>
              </a:rPr>
              <a:t> (K)</a:t>
            </a:r>
            <a:endParaRPr lang="en-US" sz="6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96FE30E-201A-3F43-BB7F-667D4921555D}"/>
              </a:ext>
            </a:extLst>
          </p:cNvPr>
          <p:cNvSpPr txBox="1"/>
          <p:nvPr/>
        </p:nvSpPr>
        <p:spPr>
          <a:xfrm>
            <a:off x="4907678" y="702462"/>
            <a:ext cx="4087960" cy="3693319"/>
          </a:xfrm>
          <a:prstGeom prst="rect">
            <a:avLst/>
          </a:prstGeom>
          <a:noFill/>
        </p:spPr>
        <p:txBody>
          <a:bodyPr wrap="square" rtlCol="0">
            <a:spAutoFit/>
          </a:bodyPr>
          <a:lstStyle/>
          <a:p>
            <a:r>
              <a:rPr lang="x-none" sz="2400" dirty="0">
                <a:latin typeface="Calibri" panose="020F0502020204030204" pitchFamily="34" charset="0"/>
                <a:cs typeface="Calibri" panose="020F0502020204030204" pitchFamily="34" charset="0"/>
              </a:rPr>
              <a:t>ƛaxʷsuli </a:t>
            </a:r>
            <a:r>
              <a:rPr lang="en-CA" sz="2400" dirty="0">
                <a:latin typeface="Calibri" panose="020F0502020204030204" pitchFamily="34" charset="0"/>
                <a:cs typeface="Calibri" panose="020F0502020204030204" pitchFamily="34" charset="0"/>
              </a:rPr>
              <a:t>(L) -</a:t>
            </a:r>
            <a:r>
              <a:rPr lang="en-CA" sz="2400" dirty="0" err="1">
                <a:latin typeface="Calibri" panose="020F0502020204030204" pitchFamily="34" charset="0"/>
                <a:cs typeface="Calibri" panose="020F0502020204030204" pitchFamily="34" charset="0"/>
              </a:rPr>
              <a:t>ʔixʷmi</a:t>
            </a:r>
            <a:r>
              <a:rPr lang="en-CA" sz="2400" dirty="0">
                <a:latin typeface="Calibri" panose="020F0502020204030204" pitchFamily="34" charset="0"/>
                <a:cs typeface="Calibri" panose="020F0502020204030204" pitchFamily="34" charset="0"/>
              </a:rPr>
              <a:t> (K) – The inner bark, roots are consumed as a tea.  Tea from the inner bark is commonly used for arthritis and diabetes.  When made into salve it is used for arthritis, aches and pains plus it is good for eczema.  Harvest in June and July</a:t>
            </a:r>
          </a:p>
          <a:p>
            <a:endParaRPr lang="en-US" dirty="0"/>
          </a:p>
        </p:txBody>
      </p:sp>
      <p:pic>
        <p:nvPicPr>
          <p:cNvPr id="6" name="Picture 5">
            <a:extLst>
              <a:ext uri="{FF2B5EF4-FFF2-40B4-BE49-F238E27FC236}">
                <a16:creationId xmlns:a16="http://schemas.microsoft.com/office/drawing/2014/main" id="{25FC9B6C-C9A8-FA43-910F-2E8761ADE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78" y="843139"/>
            <a:ext cx="4591798" cy="3083543"/>
          </a:xfrm>
          <a:prstGeom prst="rect">
            <a:avLst/>
          </a:prstGeom>
        </p:spPr>
      </p:pic>
      <p:pic>
        <p:nvPicPr>
          <p:cNvPr id="5" name="Picture 4">
            <a:extLst>
              <a:ext uri="{FF2B5EF4-FFF2-40B4-BE49-F238E27FC236}">
                <a16:creationId xmlns:a16="http://schemas.microsoft.com/office/drawing/2014/main" id="{A54145F4-9A2A-41F2-91EE-EC6215853481}"/>
              </a:ext>
            </a:extLst>
          </p:cNvPr>
          <p:cNvPicPr>
            <a:picLocks noChangeAspect="1"/>
          </p:cNvPicPr>
          <p:nvPr/>
        </p:nvPicPr>
        <p:blipFill rotWithShape="1">
          <a:blip r:embed="rId3">
            <a:extLst>
              <a:ext uri="{28A0092B-C50C-407E-A947-70E740481C1C}">
                <a14:useLocalDpi xmlns:a14="http://schemas.microsoft.com/office/drawing/2010/main" val="0"/>
              </a:ext>
            </a:extLst>
          </a:blip>
          <a:srcRect l="27600" r="14343" b="37429"/>
          <a:stretch/>
        </p:blipFill>
        <p:spPr>
          <a:xfrm rot="5400000">
            <a:off x="8782685" y="985878"/>
            <a:ext cx="3461574" cy="2798064"/>
          </a:xfrm>
          <a:prstGeom prst="rect">
            <a:avLst/>
          </a:prstGeom>
        </p:spPr>
      </p:pic>
    </p:spTree>
    <p:extLst>
      <p:ext uri="{BB962C8B-B14F-4D97-AF65-F5344CB8AC3E}">
        <p14:creationId xmlns:p14="http://schemas.microsoft.com/office/powerpoint/2010/main" val="190988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57F207-D861-A848-9960-114ABAF4791C}"/>
              </a:ext>
            </a:extLst>
          </p:cNvPr>
          <p:cNvSpPr>
            <a:spLocks noGrp="1"/>
          </p:cNvSpPr>
          <p:nvPr>
            <p:ph type="body" idx="1"/>
          </p:nvPr>
        </p:nvSpPr>
        <p:spPr>
          <a:xfrm>
            <a:off x="1569720" y="4708634"/>
            <a:ext cx="9052560" cy="1870842"/>
          </a:xfrm>
        </p:spPr>
        <p:txBody>
          <a:bodyPr>
            <a:normAutofit/>
          </a:bodyPr>
          <a:lstStyle/>
          <a:p>
            <a:pPr algn="ctr"/>
            <a:endParaRPr lang="en-CA" sz="4400" dirty="0">
              <a:latin typeface="Times New Roman" panose="02020603050405020304" pitchFamily="18" charset="0"/>
              <a:cs typeface="Times New Roman" panose="02020603050405020304" pitchFamily="18" charset="0"/>
            </a:endParaRPr>
          </a:p>
          <a:p>
            <a:pPr algn="ctr"/>
            <a:r>
              <a:rPr lang="en-CA" sz="6600" dirty="0" err="1">
                <a:latin typeface="Calibri" panose="020F0502020204030204" pitchFamily="34" charset="0"/>
                <a:cs typeface="Calibri" panose="020F0502020204030204" pitchFamily="34" charset="0"/>
              </a:rPr>
              <a:t>ƛ̓axʷməs</a:t>
            </a:r>
            <a:r>
              <a:rPr lang="en-CA" sz="6600" dirty="0">
                <a:latin typeface="Calibri" panose="020F0502020204030204" pitchFamily="34" charset="0"/>
                <a:cs typeface="Calibri" panose="020F0502020204030204" pitchFamily="34" charset="0"/>
              </a:rPr>
              <a:t> </a:t>
            </a:r>
            <a:endParaRPr lang="en-US" sz="6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40880C0-6AFE-CB4E-B8F0-458D8B8B865A}"/>
              </a:ext>
            </a:extLst>
          </p:cNvPr>
          <p:cNvSpPr txBox="1"/>
          <p:nvPr/>
        </p:nvSpPr>
        <p:spPr>
          <a:xfrm>
            <a:off x="7256834" y="441361"/>
            <a:ext cx="4396902" cy="3816429"/>
          </a:xfrm>
          <a:prstGeom prst="rect">
            <a:avLst/>
          </a:prstGeom>
          <a:noFill/>
        </p:spPr>
        <p:txBody>
          <a:bodyPr wrap="square" rtlCol="0">
            <a:spAutoFit/>
          </a:bodyPr>
          <a:lstStyle/>
          <a:p>
            <a:r>
              <a:rPr lang="en-CA" sz="2800" dirty="0" err="1">
                <a:latin typeface="Calibri" panose="020F0502020204030204" pitchFamily="34" charset="0"/>
                <a:cs typeface="Calibri" panose="020F0502020204030204" pitchFamily="34" charset="0"/>
              </a:rPr>
              <a:t>ƛ̓axʷməs</a:t>
            </a:r>
            <a:r>
              <a:rPr lang="en-CA" sz="2800" dirty="0">
                <a:latin typeface="Calibri" panose="020F0502020204030204" pitchFamily="34" charset="0"/>
                <a:cs typeface="Calibri" panose="020F0502020204030204" pitchFamily="34" charset="0"/>
              </a:rPr>
              <a:t> – Alder Bark</a:t>
            </a:r>
            <a:r>
              <a:rPr lang="x-none" sz="2800" dirty="0">
                <a:latin typeface="Calibri" panose="020F0502020204030204" pitchFamily="34" charset="0"/>
                <a:cs typeface="Calibri" panose="020F0502020204030204" pitchFamily="34" charset="0"/>
              </a:rPr>
              <a:t> </a:t>
            </a:r>
            <a:endParaRPr lang="en-CA" sz="2800" dirty="0">
              <a:latin typeface="Calibri" panose="020F0502020204030204" pitchFamily="34" charset="0"/>
              <a:cs typeface="Calibri" panose="020F0502020204030204" pitchFamily="34" charset="0"/>
            </a:endParaRPr>
          </a:p>
          <a:p>
            <a:r>
              <a:rPr lang="x-none" sz="2800" dirty="0">
                <a:latin typeface="Calibri" panose="020F0502020204030204" pitchFamily="34" charset="0"/>
                <a:cs typeface="Calibri" panose="020F0502020204030204" pitchFamily="34" charset="0"/>
              </a:rPr>
              <a:t>Bark made into salve to alleviate sores like eczema.  Bark was also used as a dye mixed with salmon eggs. Wood was also used for masks and spoons.  Harvest from spring to fall</a:t>
            </a:r>
            <a:endParaRPr lang="en-CA" sz="2800" dirty="0">
              <a:latin typeface="Calibri" panose="020F0502020204030204" pitchFamily="34" charset="0"/>
              <a:cs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B500E3F5-B366-2147-BF90-CFE0EBF990C1}"/>
              </a:ext>
            </a:extLst>
          </p:cNvPr>
          <p:cNvPicPr>
            <a:picLocks noChangeAspect="1"/>
          </p:cNvPicPr>
          <p:nvPr/>
        </p:nvPicPr>
        <p:blipFill>
          <a:blip r:embed="rId2"/>
          <a:stretch>
            <a:fillRect/>
          </a:stretch>
        </p:blipFill>
        <p:spPr>
          <a:xfrm>
            <a:off x="2714016" y="406940"/>
            <a:ext cx="3869447" cy="3869447"/>
          </a:xfrm>
          <a:prstGeom prst="rect">
            <a:avLst/>
          </a:prstGeom>
        </p:spPr>
      </p:pic>
    </p:spTree>
    <p:extLst>
      <p:ext uri="{BB962C8B-B14F-4D97-AF65-F5344CB8AC3E}">
        <p14:creationId xmlns:p14="http://schemas.microsoft.com/office/powerpoint/2010/main" val="203378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4EDA48-DA0A-4B4E-BE73-82BD41CD02AA}"/>
              </a:ext>
            </a:extLst>
          </p:cNvPr>
          <p:cNvSpPr>
            <a:spLocks noGrp="1"/>
          </p:cNvSpPr>
          <p:nvPr>
            <p:ph type="body" idx="1"/>
          </p:nvPr>
        </p:nvSpPr>
        <p:spPr>
          <a:xfrm>
            <a:off x="1569720" y="5188868"/>
            <a:ext cx="9052560" cy="1066800"/>
          </a:xfrm>
        </p:spPr>
        <p:txBody>
          <a:bodyPr>
            <a:normAutofit/>
          </a:bodyPr>
          <a:lstStyle/>
          <a:p>
            <a:pPr algn="ctr"/>
            <a:r>
              <a:rPr lang="en-US" sz="6600" dirty="0">
                <a:latin typeface="Calibri" panose="020F0502020204030204" pitchFamily="34" charset="0"/>
                <a:cs typeface="Calibri" panose="020F0502020204030204" pitchFamily="34" charset="0"/>
              </a:rPr>
              <a:t>m̓</a:t>
            </a:r>
            <a:r>
              <a:rPr lang="en-CA" sz="6600" dirty="0" err="1">
                <a:latin typeface="Calibri" panose="020F0502020204030204" pitchFamily="34" charset="0"/>
                <a:cs typeface="Calibri" panose="020F0502020204030204" pitchFamily="34" charset="0"/>
              </a:rPr>
              <a:t>ut̓as</a:t>
            </a:r>
            <a:r>
              <a:rPr lang="en-CA" sz="6600" dirty="0">
                <a:latin typeface="Calibri" panose="020F0502020204030204" pitchFamily="34" charset="0"/>
                <a:cs typeface="Calibri" panose="020F0502020204030204" pitchFamily="34" charset="0"/>
              </a:rPr>
              <a:t> </a:t>
            </a:r>
            <a:endParaRPr lang="en-US" sz="6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AD2C517-DA6C-3243-8345-10292F443AFE}"/>
              </a:ext>
            </a:extLst>
          </p:cNvPr>
          <p:cNvSpPr txBox="1"/>
          <p:nvPr/>
        </p:nvSpPr>
        <p:spPr>
          <a:xfrm>
            <a:off x="6730218" y="1333192"/>
            <a:ext cx="5516780" cy="332398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m̓</a:t>
            </a:r>
            <a:r>
              <a:rPr lang="en-CA" sz="2400" dirty="0">
                <a:latin typeface="Calibri" panose="020F0502020204030204" pitchFamily="34" charset="0"/>
                <a:cs typeface="Calibri" panose="020F0502020204030204" pitchFamily="34" charset="0"/>
              </a:rPr>
              <a:t>u</a:t>
            </a:r>
            <a:r>
              <a:rPr lang="en-US" sz="2400" dirty="0">
                <a:latin typeface="Calibri" panose="020F0502020204030204" pitchFamily="34" charset="0"/>
                <a:cs typeface="Calibri" panose="020F0502020204030204" pitchFamily="34" charset="0"/>
              </a:rPr>
              <a:t>t̓</a:t>
            </a:r>
            <a:r>
              <a:rPr lang="en-CA" sz="2400" dirty="0">
                <a:latin typeface="Calibri" panose="020F0502020204030204" pitchFamily="34" charset="0"/>
                <a:cs typeface="Calibri" panose="020F0502020204030204" pitchFamily="34" charset="0"/>
              </a:rPr>
              <a:t>as – Balsam Bark - </a:t>
            </a:r>
            <a:r>
              <a:rPr lang="en-US" sz="2400" dirty="0">
                <a:latin typeface="Calibri" panose="020F0502020204030204" pitchFamily="34" charset="0"/>
                <a:cs typeface="Calibri" panose="020F0502020204030204" pitchFamily="34" charset="0"/>
              </a:rPr>
              <a:t>m̓</a:t>
            </a:r>
            <a:r>
              <a:rPr lang="en-CA" sz="2400" dirty="0" err="1">
                <a:latin typeface="Calibri" panose="020F0502020204030204" pitchFamily="34" charset="0"/>
                <a:cs typeface="Calibri" panose="020F0502020204030204" pitchFamily="34" charset="0"/>
              </a:rPr>
              <a:t>əmt̓əni</a:t>
            </a:r>
            <a:r>
              <a:rPr lang="en-CA" sz="2400" dirty="0">
                <a:latin typeface="Calibri" panose="020F0502020204030204" pitchFamily="34" charset="0"/>
                <a:cs typeface="Calibri" panose="020F0502020204030204" pitchFamily="34" charset="0"/>
              </a:rPr>
              <a:t>..pitch from the tree…Bark is used for tea.  Warriors drank the tea for strength.  The tea is high in vitamins.  Relieves stomach ailments, and as an inner healer.  The branches were used to keep flies and mosquitoes away.  Harvest the young bark from June to August.</a:t>
            </a:r>
          </a:p>
          <a:p>
            <a:endParaRPr lang="en-US" dirty="0"/>
          </a:p>
        </p:txBody>
      </p:sp>
      <p:pic>
        <p:nvPicPr>
          <p:cNvPr id="5" name="Picture 4">
            <a:extLst>
              <a:ext uri="{FF2B5EF4-FFF2-40B4-BE49-F238E27FC236}">
                <a16:creationId xmlns:a16="http://schemas.microsoft.com/office/drawing/2014/main" id="{C981DE0E-8FCB-BF46-A57B-4DC59E1E0842}"/>
              </a:ext>
            </a:extLst>
          </p:cNvPr>
          <p:cNvPicPr>
            <a:picLocks noChangeAspect="1"/>
          </p:cNvPicPr>
          <p:nvPr/>
        </p:nvPicPr>
        <p:blipFill>
          <a:blip r:embed="rId2"/>
          <a:stretch>
            <a:fillRect/>
          </a:stretch>
        </p:blipFill>
        <p:spPr>
          <a:xfrm>
            <a:off x="3466258" y="1363907"/>
            <a:ext cx="3249893" cy="2507791"/>
          </a:xfrm>
          <a:prstGeom prst="rect">
            <a:avLst/>
          </a:prstGeom>
        </p:spPr>
      </p:pic>
      <p:pic>
        <p:nvPicPr>
          <p:cNvPr id="6" name="Picture 5">
            <a:extLst>
              <a:ext uri="{FF2B5EF4-FFF2-40B4-BE49-F238E27FC236}">
                <a16:creationId xmlns:a16="http://schemas.microsoft.com/office/drawing/2014/main" id="{12F72314-06B2-2A46-8550-A952B24D26BC}"/>
              </a:ext>
            </a:extLst>
          </p:cNvPr>
          <p:cNvPicPr>
            <a:picLocks noChangeAspect="1"/>
          </p:cNvPicPr>
          <p:nvPr/>
        </p:nvPicPr>
        <p:blipFill>
          <a:blip r:embed="rId3"/>
          <a:stretch>
            <a:fillRect/>
          </a:stretch>
        </p:blipFill>
        <p:spPr>
          <a:xfrm>
            <a:off x="71171" y="1363906"/>
            <a:ext cx="3249893" cy="2507791"/>
          </a:xfrm>
          <a:prstGeom prst="rect">
            <a:avLst/>
          </a:prstGeom>
        </p:spPr>
      </p:pic>
    </p:spTree>
    <p:extLst>
      <p:ext uri="{BB962C8B-B14F-4D97-AF65-F5344CB8AC3E}">
        <p14:creationId xmlns:p14="http://schemas.microsoft.com/office/powerpoint/2010/main" val="17387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BE3268-5A01-384A-88D5-19DABA6ADBF8}"/>
              </a:ext>
            </a:extLst>
          </p:cNvPr>
          <p:cNvSpPr>
            <a:spLocks noGrp="1"/>
          </p:cNvSpPr>
          <p:nvPr>
            <p:ph type="body" idx="1"/>
          </p:nvPr>
        </p:nvSpPr>
        <p:spPr>
          <a:xfrm>
            <a:off x="1569720" y="4914953"/>
            <a:ext cx="9052560" cy="1066800"/>
          </a:xfrm>
        </p:spPr>
        <p:txBody>
          <a:bodyPr>
            <a:normAutofit/>
          </a:bodyPr>
          <a:lstStyle/>
          <a:p>
            <a:pPr algn="ctr"/>
            <a:r>
              <a:rPr lang="en-CA" sz="6600" dirty="0">
                <a:latin typeface="Calibri" panose="020F0502020204030204" pitchFamily="34" charset="0"/>
                <a:cs typeface="Calibri" panose="020F0502020204030204" pitchFamily="34" charset="0"/>
              </a:rPr>
              <a:t>Wəlkʷ - Wilkᵂ</a:t>
            </a:r>
            <a:endParaRPr lang="en-US" sz="6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3001FAE-BB1A-3E40-AEE9-598CBEBAE1E2}"/>
              </a:ext>
            </a:extLst>
          </p:cNvPr>
          <p:cNvSpPr txBox="1"/>
          <p:nvPr/>
        </p:nvSpPr>
        <p:spPr>
          <a:xfrm>
            <a:off x="7490298" y="948916"/>
            <a:ext cx="4565714" cy="3323987"/>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Wəlkʷ - Wilkᵂ - Red Cedar- was used for </a:t>
            </a:r>
            <a:r>
              <a:rPr lang="en-CA" sz="2400" dirty="0" err="1">
                <a:latin typeface="Calibri" panose="020F0502020204030204" pitchFamily="34" charset="0"/>
                <a:cs typeface="Calibri" panose="020F0502020204030204" pitchFamily="34" charset="0"/>
              </a:rPr>
              <a:t>bighouses</a:t>
            </a:r>
            <a:r>
              <a:rPr lang="en-CA" sz="2400" dirty="0">
                <a:latin typeface="Calibri" panose="020F0502020204030204" pitchFamily="34" charset="0"/>
                <a:cs typeface="Calibri" panose="020F0502020204030204" pitchFamily="34" charset="0"/>
              </a:rPr>
              <a:t>, paddles, canoes, storage boxes, the bark was weaved for headpieces, hats, and baskets.  Do you not use for soaps and lip balms, you may get cedar poisoning.  Harvest bark from May to August.</a:t>
            </a:r>
          </a:p>
          <a:p>
            <a:endParaRPr lang="en-US" dirty="0"/>
          </a:p>
        </p:txBody>
      </p:sp>
      <p:pic>
        <p:nvPicPr>
          <p:cNvPr id="5" name="Picture 4">
            <a:extLst>
              <a:ext uri="{FF2B5EF4-FFF2-40B4-BE49-F238E27FC236}">
                <a16:creationId xmlns:a16="http://schemas.microsoft.com/office/drawing/2014/main" id="{5B5FC0B5-2DF8-6C40-BF9E-566A692F55E7}"/>
              </a:ext>
            </a:extLst>
          </p:cNvPr>
          <p:cNvPicPr>
            <a:picLocks noChangeAspect="1"/>
          </p:cNvPicPr>
          <p:nvPr/>
        </p:nvPicPr>
        <p:blipFill>
          <a:blip r:embed="rId2"/>
          <a:stretch>
            <a:fillRect/>
          </a:stretch>
        </p:blipFill>
        <p:spPr>
          <a:xfrm>
            <a:off x="2470824" y="771144"/>
            <a:ext cx="4433781" cy="3333928"/>
          </a:xfrm>
          <a:prstGeom prst="rect">
            <a:avLst/>
          </a:prstGeom>
        </p:spPr>
      </p:pic>
    </p:spTree>
    <p:extLst>
      <p:ext uri="{BB962C8B-B14F-4D97-AF65-F5344CB8AC3E}">
        <p14:creationId xmlns:p14="http://schemas.microsoft.com/office/powerpoint/2010/main" val="407008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E08336-E4B3-8A44-8453-8C8D10FA298E}"/>
              </a:ext>
            </a:extLst>
          </p:cNvPr>
          <p:cNvSpPr>
            <a:spLocks noGrp="1"/>
          </p:cNvSpPr>
          <p:nvPr>
            <p:ph type="body" idx="1"/>
          </p:nvPr>
        </p:nvSpPr>
        <p:spPr>
          <a:xfrm>
            <a:off x="1569720" y="4977633"/>
            <a:ext cx="9052560" cy="1401765"/>
          </a:xfrm>
        </p:spPr>
        <p:txBody>
          <a:bodyPr>
            <a:noAutofit/>
          </a:bodyPr>
          <a:lstStyle/>
          <a:p>
            <a:pPr algn="ctr"/>
            <a:r>
              <a:rPr lang="en-US" sz="6600" dirty="0">
                <a:latin typeface="Calibri" panose="020F0502020204030204" pitchFamily="34" charset="0"/>
                <a:cs typeface="Calibri" panose="020F0502020204030204" pitchFamily="34" charset="0"/>
              </a:rPr>
              <a:t>ƛ̓</a:t>
            </a:r>
            <a:r>
              <a:rPr lang="en-CA" sz="6600" dirty="0" err="1">
                <a:latin typeface="Calibri" panose="020F0502020204030204" pitchFamily="34" charset="0"/>
                <a:cs typeface="Calibri" panose="020F0502020204030204" pitchFamily="34" charset="0"/>
              </a:rPr>
              <a:t>əq̓əx̌uliʔməs</a:t>
            </a:r>
            <a:endParaRPr lang="en-US" sz="6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7C6C288-E9E7-6E46-B044-ADB7F829D209}"/>
              </a:ext>
            </a:extLst>
          </p:cNvPr>
          <p:cNvSpPr txBox="1"/>
          <p:nvPr/>
        </p:nvSpPr>
        <p:spPr>
          <a:xfrm>
            <a:off x="7529209" y="661482"/>
            <a:ext cx="3988340" cy="3693319"/>
          </a:xfrm>
          <a:prstGeom prst="rect">
            <a:avLst/>
          </a:prstGeom>
          <a:noFill/>
        </p:spPr>
        <p:txBody>
          <a:bodyPr wrap="square" rtlCol="0">
            <a:spAutoFit/>
          </a:bodyPr>
          <a:lstStyle/>
          <a:p>
            <a:r>
              <a:rPr lang="en-CA" sz="2400" dirty="0" err="1">
                <a:latin typeface="Calibri" panose="020F0502020204030204" pitchFamily="34" charset="0"/>
                <a:cs typeface="Calibri" panose="020F0502020204030204" pitchFamily="34" charset="0"/>
              </a:rPr>
              <a:t>ƛ̓əq̓əx̌uliʔməs</a:t>
            </a:r>
            <a:r>
              <a:rPr lang="en-CA" sz="2400" dirty="0">
                <a:latin typeface="Calibri" panose="020F0502020204030204" pitchFamily="34" charset="0"/>
                <a:cs typeface="Calibri" panose="020F0502020204030204" pitchFamily="34" charset="0"/>
              </a:rPr>
              <a:t> – Twinberry - Dry the leaves and mix with natural tobacco, used as a soak to ease dry skin conditions, soak tired feet as well as sprains and gout.</a:t>
            </a:r>
          </a:p>
          <a:p>
            <a:r>
              <a:rPr lang="en-CA" sz="2400" dirty="0">
                <a:latin typeface="Calibri" panose="020F0502020204030204" pitchFamily="34" charset="0"/>
                <a:cs typeface="Calibri" panose="020F0502020204030204" pitchFamily="34" charset="0"/>
              </a:rPr>
              <a:t>Do not ingest the berries.  Harvest from the young trees.  Harvest April till June.</a:t>
            </a:r>
          </a:p>
          <a:p>
            <a:endParaRPr lang="en-US" dirty="0"/>
          </a:p>
        </p:txBody>
      </p:sp>
      <p:pic>
        <p:nvPicPr>
          <p:cNvPr id="5" name="Picture 4">
            <a:extLst>
              <a:ext uri="{FF2B5EF4-FFF2-40B4-BE49-F238E27FC236}">
                <a16:creationId xmlns:a16="http://schemas.microsoft.com/office/drawing/2014/main" id="{7BC6E97F-27B2-9C43-92A4-281E06EEC7E2}"/>
              </a:ext>
            </a:extLst>
          </p:cNvPr>
          <p:cNvPicPr>
            <a:picLocks noChangeAspect="1"/>
          </p:cNvPicPr>
          <p:nvPr/>
        </p:nvPicPr>
        <p:blipFill>
          <a:blip r:embed="rId2"/>
          <a:stretch>
            <a:fillRect/>
          </a:stretch>
        </p:blipFill>
        <p:spPr>
          <a:xfrm>
            <a:off x="2645923" y="834756"/>
            <a:ext cx="4269227" cy="3210194"/>
          </a:xfrm>
          <a:prstGeom prst="rect">
            <a:avLst/>
          </a:prstGeom>
        </p:spPr>
      </p:pic>
    </p:spTree>
    <p:extLst>
      <p:ext uri="{BB962C8B-B14F-4D97-AF65-F5344CB8AC3E}">
        <p14:creationId xmlns:p14="http://schemas.microsoft.com/office/powerpoint/2010/main" val="368656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E26C1B-A690-0346-AEDF-B227634646AC}"/>
              </a:ext>
            </a:extLst>
          </p:cNvPr>
          <p:cNvSpPr>
            <a:spLocks noGrp="1"/>
          </p:cNvSpPr>
          <p:nvPr>
            <p:ph type="body" idx="1"/>
          </p:nvPr>
        </p:nvSpPr>
        <p:spPr>
          <a:xfrm>
            <a:off x="1569720" y="5343613"/>
            <a:ext cx="9052560" cy="1066800"/>
          </a:xfrm>
        </p:spPr>
        <p:txBody>
          <a:bodyPr>
            <a:normAutofit/>
          </a:bodyPr>
          <a:lstStyle/>
          <a:p>
            <a:pPr algn="ctr"/>
            <a:r>
              <a:rPr lang="en-CA" sz="6000" dirty="0" err="1">
                <a:latin typeface="Calibri" panose="020F0502020204030204" pitchFamily="34" charset="0"/>
                <a:cs typeface="Calibri" panose="020F0502020204030204" pitchFamily="34" charset="0"/>
              </a:rPr>
              <a:t>c̓ixm̓əs</a:t>
            </a:r>
            <a:endParaRPr lang="en-US" sz="6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15A8EAD-8210-DA4F-8E97-4656BBBD110C}"/>
              </a:ext>
            </a:extLst>
          </p:cNvPr>
          <p:cNvSpPr txBox="1"/>
          <p:nvPr/>
        </p:nvSpPr>
        <p:spPr>
          <a:xfrm>
            <a:off x="6721813" y="2316699"/>
            <a:ext cx="4496521" cy="1477328"/>
          </a:xfrm>
          <a:prstGeom prst="rect">
            <a:avLst/>
          </a:prstGeom>
          <a:noFill/>
        </p:spPr>
        <p:txBody>
          <a:bodyPr wrap="square" rtlCol="0">
            <a:spAutoFit/>
          </a:bodyPr>
          <a:lstStyle/>
          <a:p>
            <a:r>
              <a:rPr lang="en-CA" sz="2400" dirty="0" err="1">
                <a:latin typeface="Calibri" panose="020F0502020204030204" pitchFamily="34" charset="0"/>
                <a:cs typeface="Calibri" panose="020F0502020204030204" pitchFamily="34" charset="0"/>
              </a:rPr>
              <a:t>c̓ixm̓əs</a:t>
            </a:r>
            <a:r>
              <a:rPr lang="en-CA" sz="2400" dirty="0">
                <a:latin typeface="Calibri" panose="020F0502020204030204" pitchFamily="34" charset="0"/>
                <a:cs typeface="Calibri" panose="020F0502020204030204" pitchFamily="34" charset="0"/>
              </a:rPr>
              <a:t> – Red elderberry tree - Berries (</a:t>
            </a:r>
            <a:r>
              <a:rPr lang="en-CA" sz="2400" dirty="0" err="1">
                <a:latin typeface="Calibri" panose="020F0502020204030204" pitchFamily="34" charset="0"/>
                <a:cs typeface="Calibri" panose="020F0502020204030204" pitchFamily="34" charset="0"/>
              </a:rPr>
              <a:t>c̓ixina</a:t>
            </a:r>
            <a:r>
              <a:rPr lang="en-CA" sz="2400" dirty="0">
                <a:latin typeface="Calibri" panose="020F0502020204030204" pitchFamily="34" charset="0"/>
                <a:cs typeface="Calibri" panose="020F0502020204030204" pitchFamily="34" charset="0"/>
              </a:rPr>
              <a:t>) were made into jam.  </a:t>
            </a:r>
          </a:p>
          <a:p>
            <a:endParaRPr lang="en-US" dirty="0"/>
          </a:p>
        </p:txBody>
      </p:sp>
      <p:pic>
        <p:nvPicPr>
          <p:cNvPr id="6" name="Picture 5">
            <a:extLst>
              <a:ext uri="{FF2B5EF4-FFF2-40B4-BE49-F238E27FC236}">
                <a16:creationId xmlns:a16="http://schemas.microsoft.com/office/drawing/2014/main" id="{CE66587B-258C-D749-B42A-C3C4889A4F4B}"/>
              </a:ext>
            </a:extLst>
          </p:cNvPr>
          <p:cNvPicPr>
            <a:picLocks noChangeAspect="1"/>
          </p:cNvPicPr>
          <p:nvPr/>
        </p:nvPicPr>
        <p:blipFill>
          <a:blip r:embed="rId2"/>
          <a:stretch>
            <a:fillRect/>
          </a:stretch>
        </p:blipFill>
        <p:spPr>
          <a:xfrm>
            <a:off x="2381879" y="771144"/>
            <a:ext cx="4123862" cy="3100888"/>
          </a:xfrm>
          <a:prstGeom prst="rect">
            <a:avLst/>
          </a:prstGeom>
        </p:spPr>
      </p:pic>
    </p:spTree>
    <p:extLst>
      <p:ext uri="{BB962C8B-B14F-4D97-AF65-F5344CB8AC3E}">
        <p14:creationId xmlns:p14="http://schemas.microsoft.com/office/powerpoint/2010/main" val="3640972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6535C-EDCD-9644-9788-34851F4AF1AD}"/>
              </a:ext>
            </a:extLst>
          </p:cNvPr>
          <p:cNvSpPr>
            <a:spLocks noGrp="1"/>
          </p:cNvSpPr>
          <p:nvPr>
            <p:ph type="body" idx="1"/>
          </p:nvPr>
        </p:nvSpPr>
        <p:spPr>
          <a:xfrm>
            <a:off x="1569720" y="5314040"/>
            <a:ext cx="9052560" cy="1066800"/>
          </a:xfrm>
        </p:spPr>
        <p:txBody>
          <a:bodyPr>
            <a:normAutofit/>
          </a:bodyPr>
          <a:lstStyle/>
          <a:p>
            <a:pPr algn="ctr"/>
            <a:r>
              <a:rPr lang="en-CA" sz="6600" dirty="0" err="1">
                <a:latin typeface="Calibri" panose="020F0502020204030204" pitchFamily="34" charset="0"/>
                <a:cs typeface="Calibri" panose="020F0502020204030204" pitchFamily="34" charset="0"/>
              </a:rPr>
              <a:t>ʔəliw̓as</a:t>
            </a:r>
            <a:endParaRPr lang="en-US" sz="6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3903F4C-AA2C-F84B-8828-F36E24872EF9}"/>
              </a:ext>
            </a:extLst>
          </p:cNvPr>
          <p:cNvSpPr txBox="1"/>
          <p:nvPr/>
        </p:nvSpPr>
        <p:spPr>
          <a:xfrm>
            <a:off x="7469944" y="1266092"/>
            <a:ext cx="4487593" cy="2585323"/>
          </a:xfrm>
          <a:prstGeom prst="rect">
            <a:avLst/>
          </a:prstGeom>
          <a:noFill/>
        </p:spPr>
        <p:txBody>
          <a:bodyPr wrap="square" rtlCol="0">
            <a:spAutoFit/>
          </a:bodyPr>
          <a:lstStyle/>
          <a:p>
            <a:r>
              <a:rPr lang="en-CA" sz="2400" dirty="0" err="1">
                <a:latin typeface="Calibri" panose="020F0502020204030204" pitchFamily="34" charset="0"/>
                <a:cs typeface="Calibri" panose="020F0502020204030204" pitchFamily="34" charset="0"/>
              </a:rPr>
              <a:t>ʔəliw̓as</a:t>
            </a:r>
            <a:r>
              <a:rPr lang="en-CA" sz="2400" dirty="0">
                <a:latin typeface="Calibri" panose="020F0502020204030204" pitchFamily="34" charset="0"/>
                <a:cs typeface="Calibri" panose="020F0502020204030204" pitchFamily="34" charset="0"/>
              </a:rPr>
              <a:t> – Spruce Tree - Spruce tips are fully of vitamins.  Harvest May and June.  The pitch is applied topically and is used for cuts, scrapes, lesions, eczema and skin irritations.  Harvest May to July.</a:t>
            </a:r>
          </a:p>
          <a:p>
            <a:endParaRPr lang="en-US" dirty="0"/>
          </a:p>
        </p:txBody>
      </p:sp>
      <p:pic>
        <p:nvPicPr>
          <p:cNvPr id="6" name="Picture 5" descr="A picture containing balsam apple, different, fruit, plant&#10;&#10;Description automatically generated">
            <a:extLst>
              <a:ext uri="{FF2B5EF4-FFF2-40B4-BE49-F238E27FC236}">
                <a16:creationId xmlns:a16="http://schemas.microsoft.com/office/drawing/2014/main" id="{58161AF4-773D-4B0D-91E1-1F31AB0BE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70571" y="753171"/>
            <a:ext cx="4514852" cy="3386139"/>
          </a:xfrm>
          <a:prstGeom prst="rect">
            <a:avLst/>
          </a:prstGeom>
        </p:spPr>
      </p:pic>
      <p:pic>
        <p:nvPicPr>
          <p:cNvPr id="8" name="Picture 7" descr="A picture containing tree, outdoor, blue, plant&#10;&#10;Description automatically generated">
            <a:extLst>
              <a:ext uri="{FF2B5EF4-FFF2-40B4-BE49-F238E27FC236}">
                <a16:creationId xmlns:a16="http://schemas.microsoft.com/office/drawing/2014/main" id="{CC7DC1B7-4571-4F9D-9A0C-01BCFF672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4446" y="753167"/>
            <a:ext cx="4514853" cy="3386140"/>
          </a:xfrm>
          <a:prstGeom prst="rect">
            <a:avLst/>
          </a:prstGeom>
        </p:spPr>
      </p:pic>
    </p:spTree>
    <p:extLst>
      <p:ext uri="{BB962C8B-B14F-4D97-AF65-F5344CB8AC3E}">
        <p14:creationId xmlns:p14="http://schemas.microsoft.com/office/powerpoint/2010/main" val="100879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7FF534A-7198-4713-8116-601B6A8A2953}"/>
              </a:ext>
            </a:extLst>
          </p:cNvPr>
          <p:cNvSpPr txBox="1">
            <a:spLocks/>
          </p:cNvSpPr>
          <p:nvPr/>
        </p:nvSpPr>
        <p:spPr>
          <a:xfrm>
            <a:off x="1569720" y="5343613"/>
            <a:ext cx="9052560" cy="1066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gn="ctr"/>
            <a:r>
              <a:rPr lang="en-CA" sz="6000" dirty="0">
                <a:latin typeface="Calibri" panose="020F0502020204030204" pitchFamily="34" charset="0"/>
                <a:cs typeface="Calibri" panose="020F0502020204030204" pitchFamily="34" charset="0"/>
              </a:rPr>
              <a:t>vanilla </a:t>
            </a:r>
            <a:r>
              <a:rPr lang="en-CA" sz="6000" dirty="0" err="1">
                <a:latin typeface="Calibri" panose="020F0502020204030204" pitchFamily="34" charset="0"/>
                <a:cs typeface="Calibri" panose="020F0502020204030204" pitchFamily="34" charset="0"/>
              </a:rPr>
              <a:t>mamima</a:t>
            </a:r>
            <a:endParaRPr lang="en-US" sz="6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0554284-B5D9-4A45-90ED-D86FB24E2F8D}"/>
              </a:ext>
            </a:extLst>
          </p:cNvPr>
          <p:cNvSpPr txBox="1"/>
          <p:nvPr/>
        </p:nvSpPr>
        <p:spPr>
          <a:xfrm>
            <a:off x="6096000" y="1976237"/>
            <a:ext cx="4496521" cy="1846659"/>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vanilla </a:t>
            </a:r>
            <a:r>
              <a:rPr lang="en-CA" sz="2400" dirty="0" err="1">
                <a:latin typeface="Calibri" panose="020F0502020204030204" pitchFamily="34" charset="0"/>
                <a:cs typeface="Calibri" panose="020F0502020204030204" pitchFamily="34" charset="0"/>
              </a:rPr>
              <a:t>mamema</a:t>
            </a:r>
            <a:r>
              <a:rPr lang="en-CA" sz="2400" dirty="0">
                <a:latin typeface="Calibri" panose="020F0502020204030204" pitchFamily="34" charset="0"/>
                <a:cs typeface="Calibri" panose="020F0502020204030204" pitchFamily="34" charset="0"/>
              </a:rPr>
              <a:t> can be gathered and dried. Then they can be hung in your home and they are a natural deodorizer. </a:t>
            </a:r>
          </a:p>
          <a:p>
            <a:endParaRPr lang="en-US" dirty="0"/>
          </a:p>
        </p:txBody>
      </p:sp>
      <p:pic>
        <p:nvPicPr>
          <p:cNvPr id="7" name="Picture 6" descr="A picture containing wall, plant, vegetable, lettuce&#10;&#10;Description automatically generated">
            <a:extLst>
              <a:ext uri="{FF2B5EF4-FFF2-40B4-BE49-F238E27FC236}">
                <a16:creationId xmlns:a16="http://schemas.microsoft.com/office/drawing/2014/main" id="{A25B2499-6357-4A7A-A293-0BD225667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3048" y="207100"/>
            <a:ext cx="4597140" cy="4597140"/>
          </a:xfrm>
          <a:prstGeom prst="rect">
            <a:avLst/>
          </a:prstGeom>
        </p:spPr>
      </p:pic>
    </p:spTree>
    <p:extLst>
      <p:ext uri="{BB962C8B-B14F-4D97-AF65-F5344CB8AC3E}">
        <p14:creationId xmlns:p14="http://schemas.microsoft.com/office/powerpoint/2010/main" val="104868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E4C7C-726F-0840-A904-E803F5275B5D}"/>
              </a:ext>
            </a:extLst>
          </p:cNvPr>
          <p:cNvSpPr>
            <a:spLocks noGrp="1"/>
          </p:cNvSpPr>
          <p:nvPr>
            <p:ph type="body" idx="1"/>
          </p:nvPr>
        </p:nvSpPr>
        <p:spPr>
          <a:xfrm>
            <a:off x="2165774" y="5013434"/>
            <a:ext cx="8144874" cy="1319272"/>
          </a:xfrm>
        </p:spPr>
        <p:txBody>
          <a:bodyPr>
            <a:normAutofit fontScale="55000" lnSpcReduction="20000"/>
          </a:bodyPr>
          <a:lstStyle/>
          <a:p>
            <a:pPr algn="ctr"/>
            <a:endParaRPr lang="en-US" sz="4400" dirty="0">
              <a:latin typeface="Times New Roman" panose="02020603050405020304" pitchFamily="18" charset="0"/>
              <a:cs typeface="Times New Roman" panose="02020603050405020304" pitchFamily="18" charset="0"/>
            </a:endParaRPr>
          </a:p>
          <a:p>
            <a:pPr algn="ctr"/>
            <a:r>
              <a:rPr lang="en-US" sz="11500" dirty="0" err="1">
                <a:latin typeface="Calibri" panose="020F0502020204030204" pitchFamily="34" charset="0"/>
                <a:cs typeface="Calibri" panose="020F0502020204030204" pitchFamily="34" charset="0"/>
              </a:rPr>
              <a:t>L̓əǧu</a:t>
            </a:r>
            <a:endParaRPr lang="en-US" sz="115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AFDE660-8934-E048-A974-94DDC9C07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019" y="398685"/>
            <a:ext cx="5587497" cy="4201451"/>
          </a:xfrm>
          <a:prstGeom prst="rect">
            <a:avLst/>
          </a:prstGeom>
        </p:spPr>
      </p:pic>
      <p:sp>
        <p:nvSpPr>
          <p:cNvPr id="7" name="TextBox 6">
            <a:extLst>
              <a:ext uri="{FF2B5EF4-FFF2-40B4-BE49-F238E27FC236}">
                <a16:creationId xmlns:a16="http://schemas.microsoft.com/office/drawing/2014/main" id="{F55FC9EA-7E26-3548-9DB2-6BF2CD002D87}"/>
              </a:ext>
            </a:extLst>
          </p:cNvPr>
          <p:cNvSpPr txBox="1"/>
          <p:nvPr/>
        </p:nvSpPr>
        <p:spPr>
          <a:xfrm>
            <a:off x="8784077" y="2117936"/>
            <a:ext cx="2684834" cy="1200329"/>
          </a:xfrm>
          <a:prstGeom prst="rect">
            <a:avLst/>
          </a:prstGeom>
          <a:noFill/>
        </p:spPr>
        <p:txBody>
          <a:bodyPr wrap="square" rtlCol="0">
            <a:spAutoFit/>
          </a:bodyPr>
          <a:lstStyle/>
          <a:p>
            <a:r>
              <a:rPr lang="x-none" sz="2400" dirty="0">
                <a:latin typeface="Calibri" panose="020F0502020204030204" pitchFamily="34" charset="0"/>
                <a:cs typeface="Calibri" panose="020F0502020204030204" pitchFamily="34" charset="0"/>
              </a:rPr>
              <a:t>L</a:t>
            </a:r>
            <a:r>
              <a:rPr lang="en-CA" sz="2400" dirty="0">
                <a:latin typeface="Calibri" panose="020F0502020204030204" pitchFamily="34" charset="0"/>
                <a:cs typeface="Calibri" panose="020F0502020204030204" pitchFamily="34" charset="0"/>
              </a:rPr>
              <a:t>̓</a:t>
            </a:r>
            <a:r>
              <a:rPr lang="x-none" sz="2400" dirty="0">
                <a:latin typeface="Calibri" panose="020F0502020204030204" pitchFamily="34" charset="0"/>
                <a:cs typeface="Calibri" panose="020F0502020204030204" pitchFamily="34" charset="0"/>
              </a:rPr>
              <a:t>əǧu- Wild strawberres -  Harvest in June.  </a:t>
            </a:r>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338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A1D69F-F503-5448-A234-8B2C01AD28CC}"/>
              </a:ext>
            </a:extLst>
          </p:cNvPr>
          <p:cNvSpPr>
            <a:spLocks noGrp="1"/>
          </p:cNvSpPr>
          <p:nvPr>
            <p:ph type="body" idx="1"/>
          </p:nvPr>
        </p:nvSpPr>
        <p:spPr>
          <a:xfrm>
            <a:off x="1569720" y="5131318"/>
            <a:ext cx="9052560" cy="1092825"/>
          </a:xfrm>
        </p:spPr>
        <p:txBody>
          <a:bodyPr>
            <a:normAutofit/>
          </a:bodyPr>
          <a:lstStyle/>
          <a:p>
            <a:pPr algn="ctr"/>
            <a:r>
              <a:rPr lang="en-CA" sz="6600" dirty="0" err="1">
                <a:latin typeface="Calibri" panose="020F0502020204030204" pitchFamily="34" charset="0"/>
                <a:cs typeface="Calibri" panose="020F0502020204030204" pitchFamily="34" charset="0"/>
              </a:rPr>
              <a:t>cəǧəɫ</a:t>
            </a:r>
            <a:r>
              <a:rPr lang="en-CA" sz="6600" dirty="0">
                <a:latin typeface="Calibri" panose="020F0502020204030204" pitchFamily="34" charset="0"/>
                <a:cs typeface="Calibri" panose="020F0502020204030204" pitchFamily="34" charset="0"/>
              </a:rPr>
              <a:t> </a:t>
            </a:r>
            <a:endParaRPr lang="en-US" sz="6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05D41CD-19CE-9D4D-AD3F-C68BBE11C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372" y="633857"/>
            <a:ext cx="5609460" cy="3698992"/>
          </a:xfrm>
          <a:prstGeom prst="rect">
            <a:avLst/>
          </a:prstGeom>
        </p:spPr>
      </p:pic>
      <p:sp>
        <p:nvSpPr>
          <p:cNvPr id="6" name="TextBox 5">
            <a:extLst>
              <a:ext uri="{FF2B5EF4-FFF2-40B4-BE49-F238E27FC236}">
                <a16:creationId xmlns:a16="http://schemas.microsoft.com/office/drawing/2014/main" id="{C42122E4-CD79-0544-98D7-A1CDBC8F8012}"/>
              </a:ext>
            </a:extLst>
          </p:cNvPr>
          <p:cNvSpPr txBox="1"/>
          <p:nvPr/>
        </p:nvSpPr>
        <p:spPr>
          <a:xfrm>
            <a:off x="8198069" y="1177047"/>
            <a:ext cx="3621037" cy="2308324"/>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 </a:t>
            </a:r>
          </a:p>
          <a:p>
            <a:r>
              <a:rPr lang="en-CA" sz="2400" dirty="0" err="1">
                <a:latin typeface="Calibri" panose="020F0502020204030204" pitchFamily="34" charset="0"/>
                <a:cs typeface="Calibri" panose="020F0502020204030204" pitchFamily="34" charset="0"/>
              </a:rPr>
              <a:t>cəǧəɫ</a:t>
            </a:r>
            <a:r>
              <a:rPr lang="en-CA" sz="2400" dirty="0">
                <a:latin typeface="Calibri" panose="020F0502020204030204" pitchFamily="34" charset="0"/>
                <a:cs typeface="Calibri" panose="020F0502020204030204" pitchFamily="34" charset="0"/>
              </a:rPr>
              <a:t> -  Thimble Berries – tart berry, used for jams.  The shoots are picked early May and are rich in vitamins</a:t>
            </a:r>
          </a:p>
        </p:txBody>
      </p:sp>
    </p:spTree>
    <p:extLst>
      <p:ext uri="{BB962C8B-B14F-4D97-AF65-F5344CB8AC3E}">
        <p14:creationId xmlns:p14="http://schemas.microsoft.com/office/powerpoint/2010/main" val="302336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C522C7-89B0-0746-AF12-8CBCED729C09}"/>
              </a:ext>
            </a:extLst>
          </p:cNvPr>
          <p:cNvSpPr>
            <a:spLocks noGrp="1"/>
          </p:cNvSpPr>
          <p:nvPr>
            <p:ph type="body" idx="1"/>
          </p:nvPr>
        </p:nvSpPr>
        <p:spPr>
          <a:xfrm>
            <a:off x="1569720" y="5372531"/>
            <a:ext cx="9052560" cy="1181047"/>
          </a:xfrm>
        </p:spPr>
        <p:txBody>
          <a:bodyPr>
            <a:noAutofit/>
          </a:bodyPr>
          <a:lstStyle/>
          <a:p>
            <a:pPr algn="ctr"/>
            <a:r>
              <a:rPr lang="en-CA" sz="6600" dirty="0" err="1">
                <a:latin typeface="Calibri" panose="020F0502020204030204" pitchFamily="34" charset="0"/>
                <a:cs typeface="Calibri" panose="020F0502020204030204" pitchFamily="34" charset="0"/>
              </a:rPr>
              <a:t>Dusdək̓ʷa</a:t>
            </a:r>
            <a:r>
              <a:rPr lang="en-CA" sz="6600" dirty="0">
                <a:latin typeface="Calibri" panose="020F0502020204030204" pitchFamily="34" charset="0"/>
                <a:cs typeface="Calibri" panose="020F0502020204030204" pitchFamily="34" charset="0"/>
              </a:rPr>
              <a:t> </a:t>
            </a:r>
            <a:endParaRPr lang="en-US" sz="6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EF7E262-E628-F04D-AA6A-29625C77FF68}"/>
              </a:ext>
            </a:extLst>
          </p:cNvPr>
          <p:cNvSpPr txBox="1"/>
          <p:nvPr/>
        </p:nvSpPr>
        <p:spPr>
          <a:xfrm>
            <a:off x="7334655" y="894945"/>
            <a:ext cx="4182894" cy="2954655"/>
          </a:xfrm>
          <a:prstGeom prst="rect">
            <a:avLst/>
          </a:prstGeom>
          <a:noFill/>
        </p:spPr>
        <p:txBody>
          <a:bodyPr wrap="square" rtlCol="0">
            <a:spAutoFit/>
          </a:bodyPr>
          <a:lstStyle/>
          <a:p>
            <a:r>
              <a:rPr lang="en-CA" sz="2400" dirty="0" err="1">
                <a:latin typeface="Calibri" panose="020F0502020204030204" pitchFamily="34" charset="0"/>
                <a:cs typeface="Calibri" panose="020F0502020204030204" pitchFamily="34" charset="0"/>
              </a:rPr>
              <a:t>Dusdək̓ʷa</a:t>
            </a:r>
            <a:r>
              <a:rPr lang="x-none" sz="2400" dirty="0">
                <a:latin typeface="Calibri" panose="020F0502020204030204" pitchFamily="34" charset="0"/>
                <a:cs typeface="Calibri" panose="020F0502020204030204" pitchFamily="34" charset="0"/>
              </a:rPr>
              <a:t>. – Trailing wild blackberries – The berries are high in nutrients.. </a:t>
            </a:r>
            <a:r>
              <a:rPr lang="en-CA" sz="2400" dirty="0">
                <a:latin typeface="Calibri" panose="020F0502020204030204" pitchFamily="34" charset="0"/>
                <a:cs typeface="Calibri" panose="020F0502020204030204" pitchFamily="34" charset="0"/>
              </a:rPr>
              <a:t>D</a:t>
            </a:r>
            <a:r>
              <a:rPr lang="x-none" sz="2400" dirty="0">
                <a:latin typeface="Calibri" panose="020F0502020204030204" pitchFamily="34" charset="0"/>
                <a:cs typeface="Calibri" panose="020F0502020204030204" pitchFamily="34" charset="0"/>
              </a:rPr>
              <a:t>u</a:t>
            </a:r>
            <a:r>
              <a:rPr lang="en-CA" sz="2400" dirty="0" err="1">
                <a:latin typeface="Calibri" panose="020F0502020204030204" pitchFamily="34" charset="0"/>
                <a:cs typeface="Calibri" panose="020F0502020204030204" pitchFamily="34" charset="0"/>
              </a:rPr>
              <a:t>xʷ</a:t>
            </a:r>
            <a:r>
              <a:rPr lang="x-none" sz="2400" dirty="0">
                <a:latin typeface="Calibri" panose="020F0502020204030204" pitchFamily="34" charset="0"/>
                <a:cs typeface="Calibri" panose="020F0502020204030204" pitchFamily="34" charset="0"/>
              </a:rPr>
              <a:t>m</a:t>
            </a:r>
            <a:r>
              <a:rPr lang="en-CA" sz="2400" dirty="0">
                <a:latin typeface="Calibri" panose="020F0502020204030204" pitchFamily="34" charset="0"/>
                <a:cs typeface="Calibri" panose="020F0502020204030204" pitchFamily="34" charset="0"/>
              </a:rPr>
              <a:t>̓</a:t>
            </a:r>
            <a:r>
              <a:rPr lang="x-none" sz="2400" dirty="0">
                <a:latin typeface="Calibri" panose="020F0502020204030204" pitchFamily="34" charset="0"/>
                <a:cs typeface="Calibri" panose="020F0502020204030204" pitchFamily="34" charset="0"/>
              </a:rPr>
              <a:t>as</a:t>
            </a:r>
            <a:r>
              <a:rPr lang="en-CA" sz="2400" dirty="0">
                <a:latin typeface="Calibri" panose="020F0502020204030204" pitchFamily="34" charset="0"/>
                <a:cs typeface="Calibri" panose="020F0502020204030204" pitchFamily="34" charset="0"/>
              </a:rPr>
              <a:t> </a:t>
            </a:r>
            <a:r>
              <a:rPr lang="x-none" sz="2400" dirty="0">
                <a:latin typeface="Calibri" panose="020F0502020204030204" pitchFamily="34" charset="0"/>
                <a:cs typeface="Calibri" panose="020F0502020204030204" pitchFamily="34" charset="0"/>
              </a:rPr>
              <a:t>- is the plant.  You may dry the leaves and mix with rose hips.   Its great for stomach ailments.  Harvest berries in June-July</a:t>
            </a:r>
            <a:endParaRPr lang="en-CA" sz="2400" dirty="0">
              <a:latin typeface="Calibri" panose="020F0502020204030204" pitchFamily="34" charset="0"/>
              <a:cs typeface="Calibri" panose="020F0502020204030204" pitchFamily="34" charset="0"/>
            </a:endParaRPr>
          </a:p>
          <a:p>
            <a:endParaRPr lang="en-US" dirty="0"/>
          </a:p>
        </p:txBody>
      </p:sp>
      <p:pic>
        <p:nvPicPr>
          <p:cNvPr id="8" name="Picture 7">
            <a:extLst>
              <a:ext uri="{FF2B5EF4-FFF2-40B4-BE49-F238E27FC236}">
                <a16:creationId xmlns:a16="http://schemas.microsoft.com/office/drawing/2014/main" id="{7277A430-BC5A-2840-B72A-E75B421C68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890694" y="531993"/>
            <a:ext cx="4113220" cy="4066056"/>
          </a:xfrm>
          <a:prstGeom prst="rect">
            <a:avLst/>
          </a:prstGeom>
        </p:spPr>
      </p:pic>
    </p:spTree>
    <p:extLst>
      <p:ext uri="{BB962C8B-B14F-4D97-AF65-F5344CB8AC3E}">
        <p14:creationId xmlns:p14="http://schemas.microsoft.com/office/powerpoint/2010/main" val="347751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0CF267-BDD5-6946-9993-1167AC647943}"/>
              </a:ext>
            </a:extLst>
          </p:cNvPr>
          <p:cNvSpPr>
            <a:spLocks noGrp="1"/>
          </p:cNvSpPr>
          <p:nvPr>
            <p:ph type="body" idx="1"/>
          </p:nvPr>
        </p:nvSpPr>
        <p:spPr>
          <a:xfrm>
            <a:off x="1569720" y="5160084"/>
            <a:ext cx="9052560" cy="1066800"/>
          </a:xfrm>
        </p:spPr>
        <p:txBody>
          <a:bodyPr>
            <a:normAutofit/>
          </a:bodyPr>
          <a:lstStyle/>
          <a:p>
            <a:pPr algn="ctr"/>
            <a:r>
              <a:rPr lang="x-none" sz="6600" dirty="0">
                <a:latin typeface="Calibri" panose="020F0502020204030204" pitchFamily="34" charset="0"/>
                <a:cs typeface="Calibri" panose="020F0502020204030204" pitchFamily="34" charset="0"/>
              </a:rPr>
              <a:t>q̓əmdᶻ</a:t>
            </a:r>
            <a:r>
              <a:rPr lang="en-CA" sz="6600" dirty="0" err="1">
                <a:latin typeface="Calibri" panose="020F0502020204030204" pitchFamily="34" charset="0"/>
                <a:cs typeface="Calibri" panose="020F0502020204030204" pitchFamily="34" charset="0"/>
              </a:rPr>
              <a:t>ə</a:t>
            </a:r>
            <a:r>
              <a:rPr lang="x-none" sz="6600" dirty="0">
                <a:latin typeface="Calibri" panose="020F0502020204030204" pitchFamily="34" charset="0"/>
                <a:cs typeface="Calibri" panose="020F0502020204030204" pitchFamily="34" charset="0"/>
              </a:rPr>
              <a:t>k</a:t>
            </a:r>
            <a:r>
              <a:rPr lang="en-CA" sz="6600" dirty="0" err="1">
                <a:latin typeface="Calibri" panose="020F0502020204030204" pitchFamily="34" charset="0"/>
                <a:cs typeface="Calibri" panose="020F0502020204030204" pitchFamily="34" charset="0"/>
              </a:rPr>
              <a:t>ʷ</a:t>
            </a:r>
            <a:r>
              <a:rPr lang="x-none" sz="6600" dirty="0">
                <a:latin typeface="Calibri" panose="020F0502020204030204" pitchFamily="34" charset="0"/>
                <a:cs typeface="Calibri" panose="020F0502020204030204" pitchFamily="34" charset="0"/>
              </a:rPr>
              <a:t> </a:t>
            </a:r>
            <a:endParaRPr lang="en-US" sz="6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E59D3DE-C1C2-C34A-8D9E-CE7E24AB9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28" y="709086"/>
            <a:ext cx="4403926" cy="3311479"/>
          </a:xfrm>
          <a:prstGeom prst="rect">
            <a:avLst/>
          </a:prstGeom>
        </p:spPr>
      </p:pic>
      <p:sp>
        <p:nvSpPr>
          <p:cNvPr id="6" name="TextBox 5">
            <a:extLst>
              <a:ext uri="{FF2B5EF4-FFF2-40B4-BE49-F238E27FC236}">
                <a16:creationId xmlns:a16="http://schemas.microsoft.com/office/drawing/2014/main" id="{32791ADB-F7C4-4B4B-A9F0-F6AA76775E48}"/>
              </a:ext>
            </a:extLst>
          </p:cNvPr>
          <p:cNvSpPr txBox="1"/>
          <p:nvPr/>
        </p:nvSpPr>
        <p:spPr>
          <a:xfrm>
            <a:off x="5191577" y="951143"/>
            <a:ext cx="3677055" cy="3046988"/>
          </a:xfrm>
          <a:prstGeom prst="rect">
            <a:avLst/>
          </a:prstGeom>
          <a:noFill/>
        </p:spPr>
        <p:txBody>
          <a:bodyPr wrap="square" rtlCol="0">
            <a:spAutoFit/>
          </a:bodyPr>
          <a:lstStyle/>
          <a:p>
            <a:r>
              <a:rPr lang="x-none" sz="2400" dirty="0">
                <a:latin typeface="Calibri" panose="020F0502020204030204" pitchFamily="34" charset="0"/>
                <a:cs typeface="Calibri" panose="020F0502020204030204" pitchFamily="34" charset="0"/>
              </a:rPr>
              <a:t>q̓əmdᶻ</a:t>
            </a:r>
            <a:r>
              <a:rPr lang="en-CA" sz="2400" dirty="0" err="1">
                <a:latin typeface="Calibri" panose="020F0502020204030204" pitchFamily="34" charset="0"/>
                <a:cs typeface="Calibri" panose="020F0502020204030204" pitchFamily="34" charset="0"/>
              </a:rPr>
              <a:t>ə</a:t>
            </a:r>
            <a:r>
              <a:rPr lang="x-none" sz="2400" dirty="0">
                <a:latin typeface="Calibri" panose="020F0502020204030204" pitchFamily="34" charset="0"/>
                <a:cs typeface="Calibri" panose="020F0502020204030204" pitchFamily="34" charset="0"/>
              </a:rPr>
              <a:t>k</a:t>
            </a:r>
            <a:r>
              <a:rPr lang="en-CA" sz="2400" dirty="0" err="1">
                <a:latin typeface="Calibri" panose="020F0502020204030204" pitchFamily="34" charset="0"/>
                <a:cs typeface="Calibri" panose="020F0502020204030204" pitchFamily="34" charset="0"/>
              </a:rPr>
              <a:t>ʷ</a:t>
            </a:r>
            <a:r>
              <a:rPr lang="x-none" sz="2400" dirty="0">
                <a:latin typeface="Calibri" panose="020F0502020204030204" pitchFamily="34" charset="0"/>
                <a:cs typeface="Calibri" panose="020F0502020204030204" pitchFamily="34" charset="0"/>
              </a:rPr>
              <a:t> – Salmon berries. – The shoots are picked in early May and are rich in vitamins.  As children we dipped in sugar.  The berries were mixed with oolican grease.  Harvest berries in June.</a:t>
            </a:r>
            <a:endParaRPr lang="en-CA"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F0575CC-6165-4AE8-B3DE-11DCD1A80074}"/>
              </a:ext>
            </a:extLst>
          </p:cNvPr>
          <p:cNvPicPr>
            <a:picLocks noChangeAspect="1"/>
          </p:cNvPicPr>
          <p:nvPr/>
        </p:nvPicPr>
        <p:blipFill rotWithShape="1">
          <a:blip r:embed="rId3">
            <a:extLst>
              <a:ext uri="{28A0092B-C50C-407E-A947-70E740481C1C}">
                <a14:useLocalDpi xmlns:a14="http://schemas.microsoft.com/office/drawing/2010/main" val="0"/>
              </a:ext>
            </a:extLst>
          </a:blip>
          <a:srcRect l="9054" t="14142" r="21636" b="5644"/>
          <a:stretch/>
        </p:blipFill>
        <p:spPr>
          <a:xfrm rot="5400000">
            <a:off x="8851753" y="849704"/>
            <a:ext cx="3311479" cy="2874303"/>
          </a:xfrm>
          <a:prstGeom prst="rect">
            <a:avLst/>
          </a:prstGeom>
        </p:spPr>
      </p:pic>
      <p:sp>
        <p:nvSpPr>
          <p:cNvPr id="7" name="TextBox 6">
            <a:extLst>
              <a:ext uri="{FF2B5EF4-FFF2-40B4-BE49-F238E27FC236}">
                <a16:creationId xmlns:a16="http://schemas.microsoft.com/office/drawing/2014/main" id="{682DA44D-F1FA-4389-8279-AFFD96BFC203}"/>
              </a:ext>
            </a:extLst>
          </p:cNvPr>
          <p:cNvSpPr txBox="1"/>
          <p:nvPr/>
        </p:nvSpPr>
        <p:spPr>
          <a:xfrm>
            <a:off x="9236165" y="3942595"/>
            <a:ext cx="2772229" cy="923330"/>
          </a:xfrm>
          <a:prstGeom prst="rect">
            <a:avLst/>
          </a:prstGeom>
          <a:noFill/>
        </p:spPr>
        <p:txBody>
          <a:bodyPr wrap="square" rtlCol="0">
            <a:spAutoFit/>
          </a:bodyPr>
          <a:lstStyle/>
          <a:p>
            <a:pPr algn="ctr"/>
            <a:r>
              <a:rPr lang="en-US" sz="3600" dirty="0" err="1">
                <a:latin typeface="Calibri" panose="020F0502020204030204" pitchFamily="34" charset="0"/>
                <a:cs typeface="Calibri" panose="020F0502020204030204" pitchFamily="34" charset="0"/>
              </a:rPr>
              <a:t>q̓ʷəłəm</a:t>
            </a:r>
            <a:endParaRPr lang="en-US" sz="36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28676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04E444-A503-1F4B-8D4D-6DE96985E86F}"/>
              </a:ext>
            </a:extLst>
          </p:cNvPr>
          <p:cNvSpPr>
            <a:spLocks noGrp="1"/>
          </p:cNvSpPr>
          <p:nvPr>
            <p:ph type="body" idx="1"/>
          </p:nvPr>
        </p:nvSpPr>
        <p:spPr>
          <a:xfrm>
            <a:off x="1569720" y="4996456"/>
            <a:ext cx="9052560" cy="1360195"/>
          </a:xfrm>
        </p:spPr>
        <p:txBody>
          <a:bodyPr>
            <a:normAutofit fontScale="85000" lnSpcReduction="20000"/>
          </a:bodyPr>
          <a:lstStyle/>
          <a:p>
            <a:pPr algn="ctr"/>
            <a:endParaRPr lang="en-CA" sz="4400" dirty="0">
              <a:latin typeface="Times New Roman" panose="02020603050405020304" pitchFamily="18" charset="0"/>
              <a:cs typeface="Times New Roman" panose="02020603050405020304" pitchFamily="18" charset="0"/>
            </a:endParaRPr>
          </a:p>
          <a:p>
            <a:pPr algn="ctr"/>
            <a:r>
              <a:rPr lang="x-none" sz="7100" dirty="0">
                <a:latin typeface="Calibri" panose="020F0502020204030204" pitchFamily="34" charset="0"/>
                <a:cs typeface="Calibri" panose="020F0502020204030204" pitchFamily="34" charset="0"/>
              </a:rPr>
              <a:t>G</a:t>
            </a:r>
            <a:r>
              <a:rPr lang="en-CA" sz="7100" dirty="0">
                <a:latin typeface="Calibri" panose="020F0502020204030204" pitchFamily="34" charset="0"/>
                <a:cs typeface="Calibri" panose="020F0502020204030204" pitchFamily="34" charset="0"/>
              </a:rPr>
              <a:t>̌</a:t>
            </a:r>
            <a:r>
              <a:rPr lang="x-none" sz="7100" dirty="0">
                <a:latin typeface="Calibri" panose="020F0502020204030204" pitchFamily="34" charset="0"/>
                <a:cs typeface="Calibri" panose="020F0502020204030204" pitchFamily="34" charset="0"/>
              </a:rPr>
              <a:t>ʷad</a:t>
            </a:r>
            <a:r>
              <a:rPr lang="en-CA" sz="7100" dirty="0" err="1">
                <a:latin typeface="Calibri" panose="020F0502020204030204" pitchFamily="34" charset="0"/>
                <a:cs typeface="Calibri" panose="020F0502020204030204" pitchFamily="34" charset="0"/>
              </a:rPr>
              <a:t>ə</a:t>
            </a:r>
            <a:r>
              <a:rPr lang="x-none" sz="7100" dirty="0">
                <a:latin typeface="Calibri" panose="020F0502020204030204" pitchFamily="34" charset="0"/>
                <a:cs typeface="Calibri" panose="020F0502020204030204" pitchFamily="34" charset="0"/>
              </a:rPr>
              <a:t>m</a:t>
            </a:r>
            <a:r>
              <a:rPr lang="en-CA" sz="7100" dirty="0">
                <a:latin typeface="Calibri" panose="020F0502020204030204" pitchFamily="34" charset="0"/>
                <a:cs typeface="Calibri" panose="020F0502020204030204" pitchFamily="34" charset="0"/>
              </a:rPr>
              <a:t> </a:t>
            </a:r>
            <a:endParaRPr lang="en-US" sz="71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60119C4-1A46-9349-9DA3-F08F344FB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80" y="254473"/>
            <a:ext cx="3278220" cy="4359694"/>
          </a:xfrm>
          <a:prstGeom prst="rect">
            <a:avLst/>
          </a:prstGeom>
        </p:spPr>
      </p:pic>
      <p:sp>
        <p:nvSpPr>
          <p:cNvPr id="6" name="TextBox 5">
            <a:extLst>
              <a:ext uri="{FF2B5EF4-FFF2-40B4-BE49-F238E27FC236}">
                <a16:creationId xmlns:a16="http://schemas.microsoft.com/office/drawing/2014/main" id="{11646183-AD7F-1743-B6E0-5AB6691897D7}"/>
              </a:ext>
            </a:extLst>
          </p:cNvPr>
          <p:cNvSpPr txBox="1"/>
          <p:nvPr/>
        </p:nvSpPr>
        <p:spPr>
          <a:xfrm>
            <a:off x="7052553" y="910826"/>
            <a:ext cx="3900792" cy="3046988"/>
          </a:xfrm>
          <a:prstGeom prst="rect">
            <a:avLst/>
          </a:prstGeom>
          <a:noFill/>
        </p:spPr>
        <p:txBody>
          <a:bodyPr wrap="square" rtlCol="0">
            <a:spAutoFit/>
          </a:bodyPr>
          <a:lstStyle/>
          <a:p>
            <a:r>
              <a:rPr lang="x-none" sz="2400" dirty="0">
                <a:latin typeface="Calibri" panose="020F0502020204030204" pitchFamily="34" charset="0"/>
                <a:cs typeface="Calibri" panose="020F0502020204030204" pitchFamily="34" charset="0"/>
              </a:rPr>
              <a:t>G</a:t>
            </a:r>
            <a:r>
              <a:rPr lang="en-CA" sz="2400" dirty="0">
                <a:latin typeface="Calibri" panose="020F0502020204030204" pitchFamily="34" charset="0"/>
                <a:cs typeface="Calibri" panose="020F0502020204030204" pitchFamily="34" charset="0"/>
              </a:rPr>
              <a:t>̌</a:t>
            </a:r>
            <a:r>
              <a:rPr lang="x-none" sz="2400" dirty="0">
                <a:latin typeface="Calibri" panose="020F0502020204030204" pitchFamily="34" charset="0"/>
                <a:cs typeface="Calibri" panose="020F0502020204030204" pitchFamily="34" charset="0"/>
              </a:rPr>
              <a:t>ʷad</a:t>
            </a:r>
            <a:r>
              <a:rPr lang="en-CA" sz="2400" dirty="0" err="1">
                <a:latin typeface="Calibri" panose="020F0502020204030204" pitchFamily="34" charset="0"/>
                <a:cs typeface="Calibri" panose="020F0502020204030204" pitchFamily="34" charset="0"/>
              </a:rPr>
              <a:t>ə</a:t>
            </a:r>
            <a:r>
              <a:rPr lang="x-none" sz="2400" dirty="0">
                <a:latin typeface="Calibri" panose="020F0502020204030204" pitchFamily="34" charset="0"/>
                <a:cs typeface="Calibri" panose="020F0502020204030204" pitchFamily="34" charset="0"/>
              </a:rPr>
              <a:t>m -  Huckleberries -  They </a:t>
            </a:r>
            <a:r>
              <a:rPr lang="en-US" sz="2400" dirty="0">
                <a:latin typeface="Calibri" panose="020F0502020204030204" pitchFamily="34" charset="0"/>
                <a:cs typeface="Calibri" panose="020F0502020204030204" pitchFamily="34" charset="0"/>
              </a:rPr>
              <a:t>g</a:t>
            </a:r>
            <a:r>
              <a:rPr lang="x-none" sz="2400" dirty="0">
                <a:latin typeface="Calibri" panose="020F0502020204030204" pitchFamily="34" charset="0"/>
                <a:cs typeface="Calibri" panose="020F0502020204030204" pitchFamily="34" charset="0"/>
              </a:rPr>
              <a:t>row on stumps after forest is logged.  Berries are picked in July.  First nations pounded berries and let them sun dry and were rolled up for the winter.  Our first fruit roll ups.  </a:t>
            </a:r>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171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DA6F49-A15A-F54B-8831-68579338DDF1}"/>
              </a:ext>
            </a:extLst>
          </p:cNvPr>
          <p:cNvSpPr>
            <a:spLocks noGrp="1"/>
          </p:cNvSpPr>
          <p:nvPr>
            <p:ph type="body" idx="1"/>
          </p:nvPr>
        </p:nvSpPr>
        <p:spPr>
          <a:xfrm>
            <a:off x="1569720" y="5407074"/>
            <a:ext cx="9052560" cy="1066800"/>
          </a:xfrm>
        </p:spPr>
        <p:txBody>
          <a:bodyPr>
            <a:normAutofit/>
          </a:bodyPr>
          <a:lstStyle/>
          <a:p>
            <a:pPr algn="ctr"/>
            <a:r>
              <a:rPr lang="en-US" sz="6600" dirty="0">
                <a:latin typeface="Calibri" panose="020F0502020204030204" pitchFamily="34" charset="0"/>
                <a:cs typeface="Calibri" panose="020F0502020204030204" pitchFamily="34" charset="0"/>
              </a:rPr>
              <a:t>n</a:t>
            </a:r>
            <a:r>
              <a:rPr lang="x-none" sz="6600" dirty="0">
                <a:latin typeface="Calibri" panose="020F0502020204030204" pitchFamily="34" charset="0"/>
                <a:cs typeface="Calibri" panose="020F0502020204030204" pitchFamily="34" charset="0"/>
              </a:rPr>
              <a:t>asukʷ</a:t>
            </a:r>
            <a:r>
              <a:rPr lang="en-CA" sz="6600" dirty="0">
                <a:latin typeface="Calibri" panose="020F0502020204030204" pitchFamily="34" charset="0"/>
                <a:cs typeface="Calibri" panose="020F0502020204030204" pitchFamily="34" charset="0"/>
              </a:rPr>
              <a:t> - L  </a:t>
            </a:r>
            <a:r>
              <a:rPr lang="en-CA" sz="6600" dirty="0" err="1">
                <a:latin typeface="Calibri" panose="020F0502020204030204" pitchFamily="34" charset="0"/>
                <a:cs typeface="Calibri" panose="020F0502020204030204" pitchFamily="34" charset="0"/>
              </a:rPr>
              <a:t>nək̓ʷəɫ</a:t>
            </a:r>
            <a:r>
              <a:rPr lang="en-CA" sz="6600" dirty="0">
                <a:latin typeface="Calibri" panose="020F0502020204030204" pitchFamily="34" charset="0"/>
                <a:cs typeface="Calibri" panose="020F0502020204030204" pitchFamily="34" charset="0"/>
              </a:rPr>
              <a:t> - K</a:t>
            </a:r>
            <a:endParaRPr lang="en-US" sz="6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7D3E4B1-CAB1-A542-961D-31B068A62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313" y="384126"/>
            <a:ext cx="5404179" cy="4063607"/>
          </a:xfrm>
          <a:prstGeom prst="rect">
            <a:avLst/>
          </a:prstGeom>
        </p:spPr>
      </p:pic>
      <p:sp>
        <p:nvSpPr>
          <p:cNvPr id="6" name="TextBox 5">
            <a:extLst>
              <a:ext uri="{FF2B5EF4-FFF2-40B4-BE49-F238E27FC236}">
                <a16:creationId xmlns:a16="http://schemas.microsoft.com/office/drawing/2014/main" id="{7BFEF1A1-4F16-5C43-9D4C-AC1CFB5D7A24}"/>
              </a:ext>
            </a:extLst>
          </p:cNvPr>
          <p:cNvSpPr txBox="1"/>
          <p:nvPr/>
        </p:nvSpPr>
        <p:spPr>
          <a:xfrm>
            <a:off x="8024422" y="1925538"/>
            <a:ext cx="3715966" cy="1200329"/>
          </a:xfrm>
          <a:prstGeom prst="rect">
            <a:avLst/>
          </a:prstGeom>
          <a:noFill/>
        </p:spPr>
        <p:txBody>
          <a:bodyPr wrap="square" rtlCol="0">
            <a:spAutoFit/>
          </a:bodyPr>
          <a:lstStyle/>
          <a:p>
            <a:r>
              <a:rPr lang="x-none" sz="2400" dirty="0">
                <a:latin typeface="Calibri" panose="020F0502020204030204" pitchFamily="34" charset="0"/>
                <a:cs typeface="Calibri" panose="020F0502020204030204" pitchFamily="34" charset="0"/>
              </a:rPr>
              <a:t>Nasukʷ- </a:t>
            </a:r>
            <a:r>
              <a:rPr lang="en-CA" sz="2400" dirty="0">
                <a:latin typeface="Calibri" panose="020F0502020204030204" pitchFamily="34" charset="0"/>
                <a:cs typeface="Calibri" panose="020F0502020204030204" pitchFamily="34" charset="0"/>
              </a:rPr>
              <a:t>(L) – salal berries -  Harvest in June – July.</a:t>
            </a:r>
          </a:p>
          <a:p>
            <a:r>
              <a:rPr lang="en-CA" sz="2400" dirty="0" err="1">
                <a:latin typeface="Calibri" panose="020F0502020204030204" pitchFamily="34" charset="0"/>
                <a:cs typeface="Calibri" panose="020F0502020204030204" pitchFamily="34" charset="0"/>
              </a:rPr>
              <a:t>Nək̓ʷəɫ</a:t>
            </a:r>
            <a:r>
              <a:rPr lang="en-CA" sz="2400" dirty="0">
                <a:latin typeface="Calibri" panose="020F0502020204030204" pitchFamily="34" charset="0"/>
                <a:cs typeface="Calibri" panose="020F0502020204030204" pitchFamily="34" charset="0"/>
              </a:rPr>
              <a:t> - (K)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26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D1D5-EE58-9542-8FE3-468AD5EA99C4}"/>
              </a:ext>
            </a:extLst>
          </p:cNvPr>
          <p:cNvSpPr>
            <a:spLocks noGrp="1"/>
          </p:cNvSpPr>
          <p:nvPr>
            <p:ph type="title"/>
          </p:nvPr>
        </p:nvSpPr>
        <p:spPr>
          <a:xfrm>
            <a:off x="2908570" y="2033081"/>
            <a:ext cx="2817778" cy="476656"/>
          </a:xfrm>
        </p:spPr>
        <p:txBody>
          <a:bodyPr>
            <a:normAutofit fontScale="90000"/>
          </a:bodyPr>
          <a:lstStyle/>
          <a:p>
            <a:br>
              <a:rPr lang="en-US" dirty="0"/>
            </a:br>
            <a:endParaRPr lang="en-US" dirty="0"/>
          </a:p>
        </p:txBody>
      </p:sp>
      <p:sp>
        <p:nvSpPr>
          <p:cNvPr id="3" name="Text Placeholder 2">
            <a:extLst>
              <a:ext uri="{FF2B5EF4-FFF2-40B4-BE49-F238E27FC236}">
                <a16:creationId xmlns:a16="http://schemas.microsoft.com/office/drawing/2014/main" id="{222E3577-4403-0D43-B98C-536A4DC45A79}"/>
              </a:ext>
            </a:extLst>
          </p:cNvPr>
          <p:cNvSpPr>
            <a:spLocks noGrp="1"/>
          </p:cNvSpPr>
          <p:nvPr>
            <p:ph type="body" idx="1"/>
          </p:nvPr>
        </p:nvSpPr>
        <p:spPr>
          <a:xfrm>
            <a:off x="1569720" y="5581092"/>
            <a:ext cx="9052560" cy="1066800"/>
          </a:xfrm>
        </p:spPr>
        <p:txBody>
          <a:bodyPr>
            <a:noAutofit/>
          </a:bodyPr>
          <a:lstStyle/>
          <a:p>
            <a:pPr algn="ctr"/>
            <a:r>
              <a:rPr lang="en-US" sz="6600" dirty="0" err="1">
                <a:latin typeface="Calibri" panose="020F0502020204030204" pitchFamily="34" charset="0"/>
                <a:cs typeface="Calibri" panose="020F0502020204030204" pitchFamily="34" charset="0"/>
              </a:rPr>
              <a:t>k̓umaq̓a</a:t>
            </a:r>
            <a:endParaRPr lang="en-US" sz="6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3A1FD8E-B762-2443-9869-51EE1A61B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79" y="93020"/>
            <a:ext cx="3540667" cy="4720889"/>
          </a:xfrm>
          <a:prstGeom prst="rect">
            <a:avLst/>
          </a:prstGeom>
        </p:spPr>
      </p:pic>
      <p:sp>
        <p:nvSpPr>
          <p:cNvPr id="6" name="TextBox 5">
            <a:extLst>
              <a:ext uri="{FF2B5EF4-FFF2-40B4-BE49-F238E27FC236}">
                <a16:creationId xmlns:a16="http://schemas.microsoft.com/office/drawing/2014/main" id="{80CC6CB8-897A-4E47-90F9-15159F1771CC}"/>
              </a:ext>
            </a:extLst>
          </p:cNvPr>
          <p:cNvSpPr txBox="1"/>
          <p:nvPr/>
        </p:nvSpPr>
        <p:spPr>
          <a:xfrm>
            <a:off x="6449237" y="972766"/>
            <a:ext cx="5369668" cy="3416320"/>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k̓umaq̓a</a:t>
            </a:r>
            <a:r>
              <a:rPr lang="en-US" sz="2400" dirty="0">
                <a:latin typeface="Calibri" panose="020F0502020204030204" pitchFamily="34" charset="0"/>
                <a:cs typeface="Calibri" panose="020F0502020204030204" pitchFamily="34" charset="0"/>
              </a:rPr>
              <a:t> – cow parsnip </a:t>
            </a:r>
            <a:r>
              <a:rPr lang="en-CA" sz="2400" dirty="0">
                <a:latin typeface="Calibri" panose="020F0502020204030204" pitchFamily="34" charset="0"/>
                <a:cs typeface="Calibri" panose="020F0502020204030204" pitchFamily="34" charset="0"/>
              </a:rPr>
              <a:t>is the  hollow stem, </a:t>
            </a:r>
            <a:r>
              <a:rPr lang="en-CA" sz="2400" dirty="0" err="1">
                <a:latin typeface="Calibri" panose="020F0502020204030204" pitchFamily="34" charset="0"/>
                <a:cs typeface="Calibri" panose="020F0502020204030204" pitchFamily="34" charset="0"/>
              </a:rPr>
              <a:t>ǧisdəm</a:t>
            </a:r>
            <a:r>
              <a:rPr lang="en-CA" sz="2400" dirty="0">
                <a:latin typeface="Calibri" panose="020F0502020204030204" pitchFamily="34" charset="0"/>
                <a:cs typeface="Calibri" panose="020F0502020204030204" pitchFamily="34" charset="0"/>
              </a:rPr>
              <a:t> is the edible stalk, harvest the stalks in May. The seed is called </a:t>
            </a:r>
            <a:r>
              <a:rPr lang="en-CA" sz="2400" dirty="0" err="1">
                <a:latin typeface="Calibri" panose="020F0502020204030204" pitchFamily="34" charset="0"/>
                <a:cs typeface="Calibri" panose="020F0502020204030204" pitchFamily="34" charset="0"/>
              </a:rPr>
              <a:t>q̓əx̌əmin</a:t>
            </a:r>
            <a:r>
              <a:rPr lang="en-CA" sz="2400" dirty="0">
                <a:latin typeface="Calibri" panose="020F0502020204030204" pitchFamily="34" charset="0"/>
                <a:cs typeface="Calibri" panose="020F0502020204030204" pitchFamily="34" charset="0"/>
              </a:rPr>
              <a:t> from the cow parsnip plant.  It is used in teas for colds, pneumonia, and sucked on for sore throats.  In years past it was used on stoves to ward of bad spirits.  Harvest the seeds in late June when  the flowers are finished.</a:t>
            </a:r>
          </a:p>
        </p:txBody>
      </p:sp>
    </p:spTree>
    <p:extLst>
      <p:ext uri="{BB962C8B-B14F-4D97-AF65-F5344CB8AC3E}">
        <p14:creationId xmlns:p14="http://schemas.microsoft.com/office/powerpoint/2010/main" val="28584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2B347A-4227-874F-848C-AA28D3C95DB6}"/>
              </a:ext>
            </a:extLst>
          </p:cNvPr>
          <p:cNvSpPr>
            <a:spLocks noGrp="1"/>
          </p:cNvSpPr>
          <p:nvPr>
            <p:ph type="body" idx="1"/>
          </p:nvPr>
        </p:nvSpPr>
        <p:spPr/>
        <p:txBody>
          <a:bodyPr>
            <a:normAutofit/>
          </a:bodyPr>
          <a:lstStyle/>
          <a:p>
            <a:pPr algn="ctr"/>
            <a:r>
              <a:rPr lang="en-US" sz="6600" dirty="0">
                <a:latin typeface="Calibri" panose="020F0502020204030204" pitchFamily="34" charset="0"/>
                <a:cs typeface="Calibri" panose="020F0502020204030204" pitchFamily="34" charset="0"/>
              </a:rPr>
              <a:t>q̓</a:t>
            </a:r>
            <a:r>
              <a:rPr lang="en-CA" sz="6600" dirty="0" err="1">
                <a:latin typeface="Calibri" panose="020F0502020204030204" pitchFamily="34" charset="0"/>
                <a:cs typeface="Calibri" panose="020F0502020204030204" pitchFamily="34" charset="0"/>
              </a:rPr>
              <a:t>əx̌əmin</a:t>
            </a:r>
            <a:r>
              <a:rPr lang="en-CA" sz="6600" dirty="0">
                <a:latin typeface="Calibri" panose="020F0502020204030204" pitchFamily="34" charset="0"/>
                <a:cs typeface="Calibri" panose="020F0502020204030204" pitchFamily="34" charset="0"/>
              </a:rPr>
              <a:t> </a:t>
            </a:r>
            <a:endParaRPr lang="en-US" sz="6600"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1A0F19A9-518A-3540-9333-9DDF86212D6C}"/>
              </a:ext>
            </a:extLst>
          </p:cNvPr>
          <p:cNvSpPr>
            <a:spLocks noGrp="1"/>
          </p:cNvSpPr>
          <p:nvPr>
            <p:ph type="title"/>
          </p:nvPr>
        </p:nvSpPr>
        <p:spPr>
          <a:xfrm>
            <a:off x="6517532" y="1264596"/>
            <a:ext cx="4930755" cy="3481140"/>
          </a:xfrm>
        </p:spPr>
        <p:txBody>
          <a:bodyPr>
            <a:normAutofit/>
          </a:bodyPr>
          <a:lstStyle/>
          <a:p>
            <a:r>
              <a:rPr lang="en-CA" sz="2700" cap="none" dirty="0" err="1">
                <a:latin typeface="Calibri" panose="020F0502020204030204" pitchFamily="34" charset="0"/>
                <a:cs typeface="Calibri" panose="020F0502020204030204" pitchFamily="34" charset="0"/>
              </a:rPr>
              <a:t>q̓əx̌əmin</a:t>
            </a:r>
            <a:r>
              <a:rPr lang="en-CA" sz="2700" cap="none" dirty="0">
                <a:latin typeface="Calibri" panose="020F0502020204030204" pitchFamily="34" charset="0"/>
                <a:cs typeface="Calibri" panose="020F0502020204030204" pitchFamily="34" charset="0"/>
              </a:rPr>
              <a:t> - </a:t>
            </a:r>
            <a:r>
              <a:rPr lang="en-CA" sz="2700" cap="none" dirty="0" err="1">
                <a:latin typeface="Calibri" panose="020F0502020204030204" pitchFamily="34" charset="0"/>
                <a:cs typeface="Calibri" panose="020F0502020204030204" pitchFamily="34" charset="0"/>
              </a:rPr>
              <a:t>barestem</a:t>
            </a:r>
            <a:r>
              <a:rPr lang="en-CA" sz="2700" cap="none" dirty="0">
                <a:latin typeface="Calibri" panose="020F0502020204030204" pitchFamily="34" charset="0"/>
                <a:cs typeface="Calibri" panose="020F0502020204030204" pitchFamily="34" charset="0"/>
              </a:rPr>
              <a:t> parsley…harvest this in July.  It is used in teas for colds and suck on the seeds for sore throat. Our singers use the </a:t>
            </a:r>
            <a:r>
              <a:rPr lang="en-CA" sz="2700" cap="none" dirty="0" err="1">
                <a:latin typeface="Calibri" panose="020F0502020204030204" pitchFamily="34" charset="0"/>
                <a:cs typeface="Calibri" panose="020F0502020204030204" pitchFamily="34" charset="0"/>
              </a:rPr>
              <a:t>q̓əx̌əmin</a:t>
            </a:r>
            <a:r>
              <a:rPr lang="en-CA" sz="2700" cap="none" dirty="0">
                <a:latin typeface="Calibri" panose="020F0502020204030204" pitchFamily="34" charset="0"/>
                <a:cs typeface="Calibri" panose="020F0502020204030204" pitchFamily="34" charset="0"/>
              </a:rPr>
              <a:t> in the </a:t>
            </a:r>
            <a:r>
              <a:rPr lang="en-CA" sz="2700" cap="none" dirty="0" err="1">
                <a:latin typeface="Calibri" panose="020F0502020204030204" pitchFamily="34" charset="0"/>
                <a:cs typeface="Calibri" panose="020F0502020204030204" pitchFamily="34" charset="0"/>
              </a:rPr>
              <a:t>bighouse</a:t>
            </a:r>
            <a:r>
              <a:rPr lang="en-CA" sz="2700" cap="none" dirty="0">
                <a:latin typeface="Calibri" panose="020F0502020204030204" pitchFamily="34" charset="0"/>
                <a:cs typeface="Calibri" panose="020F0502020204030204" pitchFamily="34" charset="0"/>
              </a:rPr>
              <a:t> as they sing for many hours and it soothes the throat.</a:t>
            </a:r>
            <a:br>
              <a:rPr lang="en-CA" dirty="0"/>
            </a:b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7B73C9A-8AD1-1445-9C54-56A94421976F}"/>
              </a:ext>
            </a:extLst>
          </p:cNvPr>
          <p:cNvPicPr>
            <a:picLocks noChangeAspect="1"/>
          </p:cNvPicPr>
          <p:nvPr/>
        </p:nvPicPr>
        <p:blipFill>
          <a:blip r:embed="rId2"/>
          <a:stretch>
            <a:fillRect/>
          </a:stretch>
        </p:blipFill>
        <p:spPr>
          <a:xfrm>
            <a:off x="697467" y="392399"/>
            <a:ext cx="5398533" cy="4137398"/>
          </a:xfrm>
          <a:prstGeom prst="rect">
            <a:avLst/>
          </a:prstGeom>
        </p:spPr>
      </p:pic>
    </p:spTree>
    <p:extLst>
      <p:ext uri="{BB962C8B-B14F-4D97-AF65-F5344CB8AC3E}">
        <p14:creationId xmlns:p14="http://schemas.microsoft.com/office/powerpoint/2010/main" val="1173900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470</TotalTime>
  <Words>927</Words>
  <Application>Microsoft Macintosh PowerPoint</Application>
  <PresentationFormat>Widescreen</PresentationFormat>
  <Paragraphs>46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Rockwell</vt:lpstr>
      <vt:lpstr>Rockwell Condensed</vt:lpstr>
      <vt:lpstr>Rockwell Extra Bold</vt:lpstr>
      <vt:lpstr>Times New Roman</vt:lpstr>
      <vt:lpstr>Wingdings</vt:lpstr>
      <vt:lpstr>Wood Type</vt:lpstr>
      <vt:lpstr>ʔixp̓aʔomas, λiλos Pət̓e</vt:lpstr>
      <vt:lpstr>PowerPoint Presentation</vt:lpstr>
      <vt:lpstr>PowerPoint Presentation</vt:lpstr>
      <vt:lpstr>PowerPoint Presentation</vt:lpstr>
      <vt:lpstr>PowerPoint Presentation</vt:lpstr>
      <vt:lpstr>PowerPoint Presentation</vt:lpstr>
      <vt:lpstr>PowerPoint Presentation</vt:lpstr>
      <vt:lpstr> </vt:lpstr>
      <vt:lpstr>q̓əx̌əmin - barestem parsley…harvest this in July.  It is used in teas for colds and suck on the seeds for sore throat. Our singers use the q̓əx̌əmin in the bighouse as they sing for many hours and it soothes the throat.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ʔixpaʔomas berries</dc:title>
  <dc:creator>Bakeumgyala Language</dc:creator>
  <cp:lastModifiedBy>Bakeumgyala Language</cp:lastModifiedBy>
  <cp:revision>27</cp:revision>
  <dcterms:created xsi:type="dcterms:W3CDTF">2021-02-25T23:41:34Z</dcterms:created>
  <dcterms:modified xsi:type="dcterms:W3CDTF">2022-11-02T17:32:30Z</dcterms:modified>
</cp:coreProperties>
</file>